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77" r:id="rId1"/>
  </p:sldMasterIdLst>
  <p:notesMasterIdLst>
    <p:notesMasterId r:id="rId27"/>
  </p:notesMasterIdLst>
  <p:sldIdLst>
    <p:sldId id="1449" r:id="rId2"/>
    <p:sldId id="1450" r:id="rId3"/>
    <p:sldId id="1451" r:id="rId4"/>
    <p:sldId id="1452" r:id="rId5"/>
    <p:sldId id="955" r:id="rId6"/>
    <p:sldId id="1564" r:id="rId7"/>
    <p:sldId id="1606" r:id="rId8"/>
    <p:sldId id="1600" r:id="rId9"/>
    <p:sldId id="1608" r:id="rId10"/>
    <p:sldId id="1609" r:id="rId11"/>
    <p:sldId id="1607" r:id="rId12"/>
    <p:sldId id="1601" r:id="rId13"/>
    <p:sldId id="1610" r:id="rId14"/>
    <p:sldId id="1611" r:id="rId15"/>
    <p:sldId id="1613" r:id="rId16"/>
    <p:sldId id="1614" r:id="rId17"/>
    <p:sldId id="1615" r:id="rId18"/>
    <p:sldId id="1616" r:id="rId19"/>
    <p:sldId id="1617" r:id="rId20"/>
    <p:sldId id="1612" r:id="rId21"/>
    <p:sldId id="1618" r:id="rId22"/>
    <p:sldId id="1619" r:id="rId23"/>
    <p:sldId id="1541" r:id="rId24"/>
    <p:sldId id="1183" r:id="rId25"/>
    <p:sldId id="1538" r:id="rId26"/>
  </p:sldIdLst>
  <p:sldSz cx="9144000" cy="5143500" type="screen16x9"/>
  <p:notesSz cx="6858000" cy="9144000"/>
  <p:defaultTextStyle>
    <a:defPPr>
      <a:defRPr lang="en-GB"/>
    </a:defPPr>
    <a:lvl1pPr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1pPr>
    <a:lvl2pPr marL="4572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2pPr>
    <a:lvl3pPr marL="9144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3pPr>
    <a:lvl4pPr marL="13716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4pPr>
    <a:lvl5pPr marL="18288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0400"/>
    <a:srgbClr val="000D14"/>
    <a:srgbClr val="000806"/>
    <a:srgbClr val="000403"/>
    <a:srgbClr val="004C22"/>
    <a:srgbClr val="050701"/>
    <a:srgbClr val="020103"/>
    <a:srgbClr val="040000"/>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5035" autoAdjust="0"/>
  </p:normalViewPr>
  <p:slideViewPr>
    <p:cSldViewPr>
      <p:cViewPr>
        <p:scale>
          <a:sx n="100" d="100"/>
          <a:sy n="100" d="100"/>
        </p:scale>
        <p:origin x="1386" y="906"/>
      </p:cViewPr>
      <p:guideLst>
        <p:guide orient="horz" pos="1620"/>
        <p:guide pos="2880"/>
      </p:guideLst>
    </p:cSldViewPr>
  </p:slideViewPr>
  <p:outlineViewPr>
    <p:cViewPr varScale="1">
      <p:scale>
        <a:sx n="33" d="100"/>
        <a:sy n="33" d="100"/>
      </p:scale>
      <p:origin x="0" y="0"/>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819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8195" name="Rectangle 3"/>
          <p:cNvSpPr>
            <a:spLocks noGrp="1" noChangeArrowheads="1"/>
          </p:cNvSpPr>
          <p:nvPr>
            <p:ph type="hdr"/>
          </p:nvPr>
        </p:nvSpPr>
        <p:spPr bwMode="auto">
          <a:xfrm>
            <a:off x="0"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7" name="Rectangle 5"/>
          <p:cNvSpPr>
            <a:spLocks noGrp="1" noRot="1" noChangeAspect="1" noChangeArrowheads="1"/>
          </p:cNvSpPr>
          <p:nvPr>
            <p:ph type="sldImg"/>
          </p:nvPr>
        </p:nvSpPr>
        <p:spPr bwMode="auto">
          <a:xfrm>
            <a:off x="382588" y="685800"/>
            <a:ext cx="6089650" cy="3425825"/>
          </a:xfrm>
          <a:prstGeom prst="rect">
            <a:avLst/>
          </a:prstGeom>
          <a:noFill/>
          <a:ln w="9525">
            <a:noFill/>
            <a:round/>
            <a:headEnd/>
            <a:tailEnd/>
          </a:ln>
          <a:effectLst/>
        </p:spPr>
      </p:sp>
      <p:sp>
        <p:nvSpPr>
          <p:cNvPr id="819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8199" name="Rectangle 7"/>
          <p:cNvSpPr>
            <a:spLocks noGrp="1" noChangeArrowheads="1"/>
          </p:cNvSpPr>
          <p:nvPr>
            <p:ph type="ftr"/>
          </p:nvPr>
        </p:nvSpPr>
        <p:spPr bwMode="auto">
          <a:xfrm>
            <a:off x="0"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20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fld id="{27A1267E-5F3E-4EB0-939F-30DD7A2F0868}" type="slidenum">
              <a:rPr lang="en-GB"/>
              <a:pPr/>
              <a:t>‹#›</a:t>
            </a:fld>
            <a:endParaRPr lang="en-GB"/>
          </a:p>
        </p:txBody>
      </p:sp>
    </p:spTree>
    <p:extLst>
      <p:ext uri="{BB962C8B-B14F-4D97-AF65-F5344CB8AC3E}">
        <p14:creationId xmlns:p14="http://schemas.microsoft.com/office/powerpoint/2010/main" val="287153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dirty="0"/>
          </a:p>
        </p:txBody>
      </p:sp>
    </p:spTree>
    <p:extLst>
      <p:ext uri="{BB962C8B-B14F-4D97-AF65-F5344CB8AC3E}">
        <p14:creationId xmlns:p14="http://schemas.microsoft.com/office/powerpoint/2010/main" val="358648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err="1" smtClean="0"/>
              <a:t>Ea-nasir</a:t>
            </a:r>
            <a:r>
              <a:rPr lang="en-US" b="0" dirty="0" smtClean="0"/>
              <a:t> travelled to Dilmun to buy copper and returned to sell it in Mesopotamia. On one particular occasion, he had agreed to sell copper ingots to </a:t>
            </a:r>
            <a:r>
              <a:rPr lang="en-US" b="0" dirty="0" err="1" smtClean="0"/>
              <a:t>Nanni</a:t>
            </a:r>
            <a:r>
              <a:rPr lang="en-US" b="0" dirty="0" smtClean="0"/>
              <a:t>. </a:t>
            </a:r>
            <a:r>
              <a:rPr lang="en-US" b="0" dirty="0" err="1" smtClean="0"/>
              <a:t>Nanni</a:t>
            </a:r>
            <a:r>
              <a:rPr lang="en-US" b="0" dirty="0" smtClean="0"/>
              <a:t> sent his servant with the money to complete the transaction.[3] The copper was considered by </a:t>
            </a:r>
            <a:r>
              <a:rPr lang="en-US" b="0" dirty="0" err="1" smtClean="0"/>
              <a:t>Nanni</a:t>
            </a:r>
            <a:r>
              <a:rPr lang="en-US" b="0" dirty="0" smtClean="0"/>
              <a:t> to be sub-standard[4] and not accepted. In response, </a:t>
            </a:r>
            <a:r>
              <a:rPr lang="en-US" b="0" dirty="0" err="1" smtClean="0"/>
              <a:t>Nanni</a:t>
            </a:r>
            <a:r>
              <a:rPr lang="en-US" b="0" dirty="0" smtClean="0"/>
              <a:t> created the cuneiform letter for delivery to </a:t>
            </a:r>
            <a:r>
              <a:rPr lang="en-US" b="0" dirty="0" err="1" smtClean="0"/>
              <a:t>Ea-nasir</a:t>
            </a:r>
            <a:r>
              <a:rPr lang="en-US" b="0" dirty="0" smtClean="0"/>
              <a:t>. Inscribed on it is a complaint to </a:t>
            </a:r>
            <a:r>
              <a:rPr lang="en-US" b="0" dirty="0" err="1" smtClean="0"/>
              <a:t>Ea-nasir</a:t>
            </a:r>
            <a:r>
              <a:rPr lang="en-US" b="0" dirty="0" smtClean="0"/>
              <a:t> about a copper delivery of the incorrect grade, and issues with another delivery;[5] </a:t>
            </a:r>
            <a:r>
              <a:rPr lang="en-US" b="0" dirty="0" err="1" smtClean="0"/>
              <a:t>Nanni</a:t>
            </a:r>
            <a:r>
              <a:rPr lang="en-US" b="0" dirty="0" smtClean="0"/>
              <a:t> also complained that his servant (who handled the transaction) had been treated rudely. He stated that, at the time of writing, he had not accepted the copper, but had paid the money for it.</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7922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9560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 1Co 10:5 But with most of them God was not well pleased, for their bodies were scattered in the wilderness.</a:t>
            </a:r>
          </a:p>
          <a:p>
            <a:pPr marL="0" indent="0">
              <a:buNone/>
            </a:pPr>
            <a:r>
              <a:rPr lang="en-US" b="0" dirty="0" smtClean="0"/>
              <a:t>John 6:41 - So the Jews grumbled about him, because he said, “I am the bread that came down from heaven.”</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00032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The brain is rewiring its own circuitry, physically changing itself, to make it easier and more likely that the proper synapses will share the chemical link and thus spark together—in essence, making it easier for the thought to trigger.” In other words, if you keep thinking negative thoughts, your brain will actually make it easier for you to have those thoughts in the future. </a:t>
            </a:r>
            <a:r>
              <a:rPr lang="en-US" sz="1200" b="0" i="0" kern="1200" dirty="0" smtClean="0">
                <a:solidFill>
                  <a:srgbClr val="000000"/>
                </a:solidFill>
                <a:effectLst/>
                <a:latin typeface="Times New Roman" pitchFamily="16" charset="0"/>
                <a:ea typeface="+mn-ea"/>
                <a:cs typeface="+mn-cs"/>
              </a:rPr>
              <a:t>“When we see someone experiencing an emotion (be it anger, sadness, happiness, </a:t>
            </a:r>
            <a:r>
              <a:rPr lang="en-US" sz="1200" b="0" i="0" kern="1200" dirty="0" err="1" smtClean="0">
                <a:solidFill>
                  <a:srgbClr val="000000"/>
                </a:solidFill>
                <a:effectLst/>
                <a:latin typeface="Times New Roman" pitchFamily="16" charset="0"/>
                <a:ea typeface="+mn-ea"/>
                <a:cs typeface="+mn-cs"/>
              </a:rPr>
              <a:t>etc</a:t>
            </a:r>
            <a:r>
              <a:rPr lang="en-US" sz="1200" b="0" i="0" kern="1200" dirty="0" smtClean="0">
                <a:solidFill>
                  <a:srgbClr val="000000"/>
                </a:solidFill>
                <a:effectLst/>
                <a:latin typeface="Times New Roman" pitchFamily="16" charset="0"/>
                <a:ea typeface="+mn-ea"/>
                <a:cs typeface="+mn-cs"/>
              </a:rPr>
              <a:t>), our brain ‘tries out’ that same emotion to imagine what the other person is going through.” </a:t>
            </a:r>
            <a:r>
              <a:rPr lang="en-US" b="0" dirty="0" smtClean="0"/>
              <a:t>- Steven Parton on Psych </a:t>
            </a:r>
            <a:r>
              <a:rPr lang="en-US" b="0" dirty="0" err="1" smtClean="0"/>
              <a:t>Pedia</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9979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 1Pe 4:9 Be hospitable to one another without complaint.</a:t>
            </a:r>
          </a:p>
          <a:p>
            <a:pPr marL="0" indent="0">
              <a:buNone/>
            </a:pPr>
            <a:r>
              <a:rPr lang="en-US" b="0" dirty="0" smtClean="0"/>
              <a:t> Jas 5:9 Do not complain, brethren, against one another, so that you yourselves may not be judged; behold, the Judge is standing right at the door.</a:t>
            </a:r>
          </a:p>
          <a:p>
            <a:pPr marL="0" indent="0">
              <a:buNone/>
            </a:pPr>
            <a:r>
              <a:rPr lang="en-US" b="0" dirty="0" smtClean="0"/>
              <a:t> Col 3:13 bearing with one another, and forgiving each other, whoever has a complaint against anyone; just as the Lord forgave you, so also should you.</a:t>
            </a:r>
          </a:p>
          <a:p>
            <a:pPr marL="0" indent="0">
              <a:buNone/>
            </a:pPr>
            <a:r>
              <a:rPr lang="en-US" b="0" dirty="0" smtClean="0"/>
              <a:t> Jude 1:16 These are grumblers, finding fault, following after their own lusts; they speak arrogantly, flattering people for the sake of gaining an advantage.</a:t>
            </a:r>
          </a:p>
          <a:p>
            <a:pPr marL="0" indent="0">
              <a:buNone/>
            </a:pPr>
            <a:r>
              <a:rPr lang="en-US" b="0" dirty="0" err="1" smtClean="0"/>
              <a:t>Php</a:t>
            </a:r>
            <a:r>
              <a:rPr lang="en-US" b="0" dirty="0" smtClean="0"/>
              <a:t> 2:14 ¶ Do all things without grumbling or disputing;</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1298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 1Pe 4:9 Be hospitable to one another without complaint.</a:t>
            </a:r>
          </a:p>
          <a:p>
            <a:pPr marL="0" indent="0">
              <a:buNone/>
            </a:pPr>
            <a:r>
              <a:rPr lang="en-US" b="0" dirty="0" smtClean="0"/>
              <a:t> Jas 5:9 Do not complain, brethren, against one another, so that you yourselves may not be judged; behold, the Judge is standing right at the door.</a:t>
            </a:r>
          </a:p>
          <a:p>
            <a:pPr marL="0" indent="0">
              <a:buNone/>
            </a:pPr>
            <a:r>
              <a:rPr lang="en-US" b="0" dirty="0" smtClean="0"/>
              <a:t> Col 3:13 bearing with one another, and forgiving each other, whoever has a complaint against anyone; just as the Lord forgave you, so also should you.</a:t>
            </a:r>
          </a:p>
          <a:p>
            <a:pPr marL="0" indent="0">
              <a:buNone/>
            </a:pPr>
            <a:r>
              <a:rPr lang="en-US" b="0" dirty="0" smtClean="0"/>
              <a:t> Jude 1:16 These are grumblers, finding fault, following after their own lusts; they speak arrogantly, flattering people for the sake of gaining an advantage.</a:t>
            </a:r>
          </a:p>
          <a:p>
            <a:pPr marL="0" indent="0">
              <a:buNone/>
            </a:pPr>
            <a:r>
              <a:rPr lang="en-US" b="0" dirty="0" err="1" smtClean="0"/>
              <a:t>Php</a:t>
            </a:r>
            <a:r>
              <a:rPr lang="en-US" b="0" dirty="0" smtClean="0"/>
              <a:t> 2:14 ¶ Do all things without grumbling or disputing;</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7490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 1Pe 4:9 Be hospitable to one another without complaint.</a:t>
            </a:r>
          </a:p>
          <a:p>
            <a:pPr marL="0" indent="0">
              <a:buNone/>
            </a:pPr>
            <a:r>
              <a:rPr lang="en-US" b="0" dirty="0" smtClean="0"/>
              <a:t> Jas 5:9 Do not complain, brethren, against one another, so that you yourselves may not be judged; behold, the Judge is standing right at the door.</a:t>
            </a:r>
          </a:p>
          <a:p>
            <a:pPr marL="0" indent="0">
              <a:buNone/>
            </a:pPr>
            <a:r>
              <a:rPr lang="en-US" b="0" dirty="0" smtClean="0"/>
              <a:t> Col 3:13 bearing with one another, and forgiving each other, whoever has a complaint against anyone; just as the Lord forgave you, so also should you.</a:t>
            </a:r>
          </a:p>
          <a:p>
            <a:pPr marL="0" indent="0">
              <a:buNone/>
            </a:pPr>
            <a:r>
              <a:rPr lang="en-US" b="0" dirty="0" smtClean="0"/>
              <a:t> Jude 1:16 These are grumblers, finding fault, following after their own lusts; they speak arrogantly, flattering people for the sake of gaining an advantage.</a:t>
            </a:r>
          </a:p>
          <a:p>
            <a:pPr marL="0" indent="0">
              <a:buNone/>
            </a:pPr>
            <a:r>
              <a:rPr lang="en-US" b="0" dirty="0" err="1" smtClean="0"/>
              <a:t>Php</a:t>
            </a:r>
            <a:r>
              <a:rPr lang="en-US" b="0" dirty="0" smtClean="0"/>
              <a:t> 2:14 ¶ Do all things without grumbling or disputing;</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90196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 1Pe 4:9 Be hospitable to one another without complaint.</a:t>
            </a:r>
          </a:p>
          <a:p>
            <a:pPr marL="0" indent="0">
              <a:buNone/>
            </a:pPr>
            <a:r>
              <a:rPr lang="en-US" b="0" dirty="0" smtClean="0"/>
              <a:t> Jas 5:9 Do not complain, brethren, against one another, so that you yourselves may not be judged; behold, the Judge is standing right at the door.</a:t>
            </a:r>
          </a:p>
          <a:p>
            <a:pPr marL="0" indent="0">
              <a:buNone/>
            </a:pPr>
            <a:r>
              <a:rPr lang="en-US" b="0" dirty="0" smtClean="0"/>
              <a:t> Col 3:13 bearing with one another, and forgiving each other, whoever has a complaint against anyone; just as the Lord forgave you, so also should you.</a:t>
            </a:r>
          </a:p>
          <a:p>
            <a:pPr marL="0" indent="0">
              <a:buNone/>
            </a:pPr>
            <a:r>
              <a:rPr lang="en-US" b="0" dirty="0" smtClean="0"/>
              <a:t> Jude 1:16 These are grumblers, finding fault, following after their own lusts; they speak arrogantly, flattering people for the sake of gaining an advantage.</a:t>
            </a:r>
          </a:p>
          <a:p>
            <a:pPr marL="0" indent="0">
              <a:buNone/>
            </a:pPr>
            <a:r>
              <a:rPr lang="en-US" b="0" dirty="0" err="1" smtClean="0"/>
              <a:t>Php</a:t>
            </a:r>
            <a:r>
              <a:rPr lang="en-US" b="0" dirty="0" smtClean="0"/>
              <a:t> 2:14 ¶ Do all things without grumbling or disputing;</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77367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 1Pe 4:9 Be hospitable to one another without complaint.</a:t>
            </a:r>
          </a:p>
          <a:p>
            <a:pPr marL="0" indent="0">
              <a:buNone/>
            </a:pPr>
            <a:r>
              <a:rPr lang="en-US" b="0" dirty="0" smtClean="0"/>
              <a:t> Jas 5:9 Do not complain, brethren, against one another, so that you yourselves may not be judged; behold, the Judge is standing right at the door.</a:t>
            </a:r>
          </a:p>
          <a:p>
            <a:pPr marL="0" indent="0">
              <a:buNone/>
            </a:pPr>
            <a:r>
              <a:rPr lang="en-US" b="0" dirty="0" smtClean="0"/>
              <a:t> Col 3:13 bearing with one another, and forgiving each other, whoever has a complaint against anyone; just as the Lord forgave you, so also should you.</a:t>
            </a:r>
          </a:p>
          <a:p>
            <a:pPr marL="0" indent="0">
              <a:buNone/>
            </a:pPr>
            <a:r>
              <a:rPr lang="en-US" b="0" dirty="0" smtClean="0"/>
              <a:t> Jude 1:16 These are grumblers, finding fault, following after their own lusts; they speak arrogantly, flattering people for the sake of gaining an advantage.</a:t>
            </a:r>
          </a:p>
          <a:p>
            <a:pPr marL="0" indent="0">
              <a:buNone/>
            </a:pPr>
            <a:r>
              <a:rPr lang="en-US" b="0" dirty="0" err="1" smtClean="0"/>
              <a:t>Php</a:t>
            </a:r>
            <a:r>
              <a:rPr lang="en-US" b="0" dirty="0" smtClean="0"/>
              <a:t> 2:14 ¶ Do all things without grumbling or disputing;</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41739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 </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4263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2</a:t>
            </a:fld>
            <a:endParaRPr lang="en-US" dirty="0"/>
          </a:p>
        </p:txBody>
      </p:sp>
    </p:spTree>
    <p:extLst>
      <p:ext uri="{BB962C8B-B14F-4D97-AF65-F5344CB8AC3E}">
        <p14:creationId xmlns:p14="http://schemas.microsoft.com/office/powerpoint/2010/main" val="601816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 1Th 5:14 Now we exhort you, brethren, warn those who are unruly, comfort the fainthearted, uphold the weak, be patient with all. </a:t>
            </a:r>
          </a:p>
          <a:p>
            <a:pPr marL="0" indent="0">
              <a:buNone/>
            </a:pPr>
            <a:r>
              <a:rPr lang="en-US" b="0" dirty="0" err="1" smtClean="0"/>
              <a:t>Eph</a:t>
            </a:r>
            <a:r>
              <a:rPr lang="en-US" b="0" dirty="0" smtClean="0"/>
              <a:t> 4:32 And be kind to one another, tenderhearted, forgiving one another, just as God in Christ forgave you.</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83053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err="1" smtClean="0"/>
              <a:t>Php</a:t>
            </a:r>
            <a:r>
              <a:rPr lang="en-US" b="0" dirty="0" smtClean="0"/>
              <a:t> 4:6 Be anxious for nothing, but in everything by prayer and supplication, with thanksgiving, let your requests be made known to God;</a:t>
            </a:r>
          </a:p>
          <a:p>
            <a:pPr marL="0" indent="0">
              <a:buNone/>
            </a:pPr>
            <a:r>
              <a:rPr lang="en-US" b="0" dirty="0" smtClean="0"/>
              <a:t> </a:t>
            </a:r>
            <a:r>
              <a:rPr lang="en-US" b="0" dirty="0" err="1" smtClean="0"/>
              <a:t>Heb</a:t>
            </a:r>
            <a:r>
              <a:rPr lang="en-US" b="0" dirty="0" smtClean="0"/>
              <a:t> 13:6 So we may boldly say: "The LORD is my helper; I will not fear. What can man do to me?"</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96204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Ro 12:1 ¶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73736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70714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8979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3</a:t>
            </a:fld>
            <a:endParaRPr lang="en-US" dirty="0"/>
          </a:p>
        </p:txBody>
      </p:sp>
    </p:spTree>
    <p:extLst>
      <p:ext uri="{BB962C8B-B14F-4D97-AF65-F5344CB8AC3E}">
        <p14:creationId xmlns:p14="http://schemas.microsoft.com/office/powerpoint/2010/main" val="359343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397068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nots by Carey</a:t>
            </a:r>
            <a:r>
              <a:rPr lang="en-US" baseline="0" dirty="0" smtClean="0"/>
              <a:t> Scott</a:t>
            </a:r>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5</a:t>
            </a:fld>
            <a:endParaRPr lang="en-GB"/>
          </a:p>
        </p:txBody>
      </p:sp>
    </p:spTree>
    <p:extLst>
      <p:ext uri="{BB962C8B-B14F-4D97-AF65-F5344CB8AC3E}">
        <p14:creationId xmlns:p14="http://schemas.microsoft.com/office/powerpoint/2010/main" val="364739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1318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5269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err="1" smtClean="0"/>
              <a:t>Ea-nasir</a:t>
            </a:r>
            <a:r>
              <a:rPr lang="en-US" b="0" dirty="0" smtClean="0"/>
              <a:t> travelled to Dilmun to buy copper and returned to sell it in Mesopotamia. On one particular occasion, he had agreed to sell copper ingots to </a:t>
            </a:r>
            <a:r>
              <a:rPr lang="en-US" b="0" dirty="0" err="1" smtClean="0"/>
              <a:t>Nanni</a:t>
            </a:r>
            <a:r>
              <a:rPr lang="en-US" b="0" dirty="0" smtClean="0"/>
              <a:t>. </a:t>
            </a:r>
            <a:r>
              <a:rPr lang="en-US" b="0" dirty="0" err="1" smtClean="0"/>
              <a:t>Nanni</a:t>
            </a:r>
            <a:r>
              <a:rPr lang="en-US" b="0" dirty="0" smtClean="0"/>
              <a:t> sent his servant with the money to complete the transaction.[3] The copper was considered by </a:t>
            </a:r>
            <a:r>
              <a:rPr lang="en-US" b="0" dirty="0" err="1" smtClean="0"/>
              <a:t>Nanni</a:t>
            </a:r>
            <a:r>
              <a:rPr lang="en-US" b="0" dirty="0" smtClean="0"/>
              <a:t> to be sub-standard[4] and not accepted. In response, </a:t>
            </a:r>
            <a:r>
              <a:rPr lang="en-US" b="0" dirty="0" err="1" smtClean="0"/>
              <a:t>Nanni</a:t>
            </a:r>
            <a:r>
              <a:rPr lang="en-US" b="0" dirty="0" smtClean="0"/>
              <a:t> created the cuneiform letter for delivery to </a:t>
            </a:r>
            <a:r>
              <a:rPr lang="en-US" b="0" dirty="0" err="1" smtClean="0"/>
              <a:t>Ea-nasir</a:t>
            </a:r>
            <a:r>
              <a:rPr lang="en-US" b="0" dirty="0" smtClean="0"/>
              <a:t>. Inscribed on it is a complaint to </a:t>
            </a:r>
            <a:r>
              <a:rPr lang="en-US" b="0" dirty="0" err="1" smtClean="0"/>
              <a:t>Ea-nasir</a:t>
            </a:r>
            <a:r>
              <a:rPr lang="en-US" b="0" dirty="0" smtClean="0"/>
              <a:t> about a copper delivery of the incorrect grade, and issues with another delivery;[5] </a:t>
            </a:r>
            <a:r>
              <a:rPr lang="en-US" b="0" dirty="0" err="1" smtClean="0"/>
              <a:t>Nanni</a:t>
            </a:r>
            <a:r>
              <a:rPr lang="en-US" b="0" dirty="0" smtClean="0"/>
              <a:t> also complained that his servant (who handled the transaction) had been treated rudely. He stated that, at the time of writing, he had not accepted the copper, but had paid the money for it.</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6511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7743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06BB6-1C83-4D6F-B78F-6BBF6D5AA7FE}" type="slidenum">
              <a:rPr lang="en-GB" smtClean="0"/>
              <a:pPr/>
              <a:t>‹#›</a:t>
            </a:fld>
            <a:endParaRPr lang="en-GB"/>
          </a:p>
        </p:txBody>
      </p:sp>
    </p:spTree>
    <p:extLst>
      <p:ext uri="{BB962C8B-B14F-4D97-AF65-F5344CB8AC3E}">
        <p14:creationId xmlns:p14="http://schemas.microsoft.com/office/powerpoint/2010/main" val="1061856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A903E-111F-48EA-A059-B56959FACCE9}" type="slidenum">
              <a:rPr lang="en-GB" smtClean="0"/>
              <a:pPr/>
              <a:t>‹#›</a:t>
            </a:fld>
            <a:endParaRPr lang="en-GB"/>
          </a:p>
        </p:txBody>
      </p:sp>
    </p:spTree>
    <p:extLst>
      <p:ext uri="{BB962C8B-B14F-4D97-AF65-F5344CB8AC3E}">
        <p14:creationId xmlns:p14="http://schemas.microsoft.com/office/powerpoint/2010/main" val="60354172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CFA4-D681-4A4A-B796-F15E492D2189}" type="slidenum">
              <a:rPr lang="en-GB" smtClean="0"/>
              <a:pPr/>
              <a:t>‹#›</a:t>
            </a:fld>
            <a:endParaRPr lang="en-GB"/>
          </a:p>
        </p:txBody>
      </p:sp>
    </p:spTree>
    <p:extLst>
      <p:ext uri="{BB962C8B-B14F-4D97-AF65-F5344CB8AC3E}">
        <p14:creationId xmlns:p14="http://schemas.microsoft.com/office/powerpoint/2010/main" val="40167251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51A11-EFD3-4E5E-8C50-A7E50BE2AC63}" type="slidenum">
              <a:rPr lang="en-GB" smtClean="0"/>
              <a:pPr/>
              <a:t>‹#›</a:t>
            </a:fld>
            <a:endParaRPr lang="en-GB"/>
          </a:p>
        </p:txBody>
      </p:sp>
    </p:spTree>
    <p:extLst>
      <p:ext uri="{BB962C8B-B14F-4D97-AF65-F5344CB8AC3E}">
        <p14:creationId xmlns:p14="http://schemas.microsoft.com/office/powerpoint/2010/main" val="20280568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2F056A-644A-4E54-821E-C8FBD46B8A01}" type="slidenum">
              <a:rPr lang="en-GB" smtClean="0"/>
              <a:pPr/>
              <a:t>‹#›</a:t>
            </a:fld>
            <a:endParaRPr lang="en-GB"/>
          </a:p>
        </p:txBody>
      </p:sp>
    </p:spTree>
    <p:extLst>
      <p:ext uri="{BB962C8B-B14F-4D97-AF65-F5344CB8AC3E}">
        <p14:creationId xmlns:p14="http://schemas.microsoft.com/office/powerpoint/2010/main" val="292905826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B455B1-B204-4EE3-8467-719975746DE5}" type="slidenum">
              <a:rPr lang="en-GB" smtClean="0"/>
              <a:pPr/>
              <a:t>‹#›</a:t>
            </a:fld>
            <a:endParaRPr lang="en-GB"/>
          </a:p>
        </p:txBody>
      </p:sp>
    </p:spTree>
    <p:extLst>
      <p:ext uri="{BB962C8B-B14F-4D97-AF65-F5344CB8AC3E}">
        <p14:creationId xmlns:p14="http://schemas.microsoft.com/office/powerpoint/2010/main" val="21297306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A9235-9CD5-40C1-B792-C21A0B3BEC65}" type="slidenum">
              <a:rPr lang="en-GB" smtClean="0"/>
              <a:pPr/>
              <a:t>‹#›</a:t>
            </a:fld>
            <a:endParaRPr lang="en-GB"/>
          </a:p>
        </p:txBody>
      </p:sp>
    </p:spTree>
    <p:extLst>
      <p:ext uri="{BB962C8B-B14F-4D97-AF65-F5344CB8AC3E}">
        <p14:creationId xmlns:p14="http://schemas.microsoft.com/office/powerpoint/2010/main" val="256242617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3B57A-7FC0-416C-97B8-4047807D353F}" type="slidenum">
              <a:rPr lang="en-GB" smtClean="0"/>
              <a:pPr/>
              <a:t>‹#›</a:t>
            </a:fld>
            <a:endParaRPr lang="en-GB"/>
          </a:p>
        </p:txBody>
      </p:sp>
    </p:spTree>
    <p:extLst>
      <p:ext uri="{BB962C8B-B14F-4D97-AF65-F5344CB8AC3E}">
        <p14:creationId xmlns:p14="http://schemas.microsoft.com/office/powerpoint/2010/main" val="84167886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27AD57-2053-4D84-B514-800E54D628EC}" type="slidenum">
              <a:rPr lang="en-GB" smtClean="0"/>
              <a:pPr/>
              <a:t>‹#›</a:t>
            </a:fld>
            <a:endParaRPr lang="en-GB"/>
          </a:p>
        </p:txBody>
      </p:sp>
    </p:spTree>
    <p:extLst>
      <p:ext uri="{BB962C8B-B14F-4D97-AF65-F5344CB8AC3E}">
        <p14:creationId xmlns:p14="http://schemas.microsoft.com/office/powerpoint/2010/main" val="34495958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C3B0-9A43-48A4-85CE-B999A76FEA98}" type="slidenum">
              <a:rPr lang="en-GB" smtClean="0"/>
              <a:pPr/>
              <a:t>‹#›</a:t>
            </a:fld>
            <a:endParaRPr lang="en-GB"/>
          </a:p>
        </p:txBody>
      </p:sp>
    </p:spTree>
    <p:extLst>
      <p:ext uri="{BB962C8B-B14F-4D97-AF65-F5344CB8AC3E}">
        <p14:creationId xmlns:p14="http://schemas.microsoft.com/office/powerpoint/2010/main" val="40533607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E218-E1BD-4DFC-B39D-A601FA6AB8B6}" type="slidenum">
              <a:rPr lang="en-GB" smtClean="0"/>
              <a:pPr/>
              <a:t>‹#›</a:t>
            </a:fld>
            <a:endParaRPr lang="en-GB"/>
          </a:p>
        </p:txBody>
      </p:sp>
    </p:spTree>
    <p:extLst>
      <p:ext uri="{BB962C8B-B14F-4D97-AF65-F5344CB8AC3E}">
        <p14:creationId xmlns:p14="http://schemas.microsoft.com/office/powerpoint/2010/main" val="26335997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26EECE-6E6C-4932-B681-71D70B54B8B5}" type="slidenum">
              <a:rPr lang="en-GB" smtClean="0"/>
              <a:pPr/>
              <a:t>‹#›</a:t>
            </a:fld>
            <a:endParaRPr lang="en-GB"/>
          </a:p>
        </p:txBody>
      </p:sp>
    </p:spTree>
    <p:extLst>
      <p:ext uri="{BB962C8B-B14F-4D97-AF65-F5344CB8AC3E}">
        <p14:creationId xmlns:p14="http://schemas.microsoft.com/office/powerpoint/2010/main" val="2298655599"/>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599" y="1428750"/>
            <a:ext cx="8719458" cy="3404507"/>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endParaRPr lang="en-US" sz="3000" dirty="0" smtClean="0">
              <a:effectLst>
                <a:glow rad="228600">
                  <a:srgbClr val="03080D"/>
                </a:glow>
              </a:effectLst>
            </a:endParaRPr>
          </a:p>
          <a:p>
            <a:pPr marL="0" indent="0">
              <a:buNone/>
            </a:pPr>
            <a:r>
              <a:rPr lang="en-US" sz="3000" b="1" dirty="0" smtClean="0">
                <a:effectLst>
                  <a:glow rad="228600">
                    <a:srgbClr val="03080D"/>
                  </a:glow>
                </a:effectLst>
              </a:rPr>
              <a:t>Wednesday</a:t>
            </a:r>
            <a:endParaRPr lang="en-US" sz="3000" b="1" dirty="0">
              <a:effectLst>
                <a:glow rad="228600">
                  <a:srgbClr val="03080D"/>
                </a:glow>
              </a:effectLst>
            </a:endParaRP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349335829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A society that constantly complains</a:t>
            </a:r>
          </a:p>
          <a:p>
            <a:pPr marL="0" indent="0">
              <a:buNone/>
            </a:pPr>
            <a:endParaRPr lang="en-US" sz="3700" dirty="0" smtClean="0"/>
          </a:p>
          <a:p>
            <a:pPr marL="0" indent="0">
              <a:buNone/>
            </a:pPr>
            <a:r>
              <a:rPr lang="en-US" sz="3700" dirty="0" smtClean="0"/>
              <a:t>Nothing new…..</a:t>
            </a:r>
          </a:p>
          <a:p>
            <a:pPr marL="0" indent="0">
              <a:buNone/>
            </a:pPr>
            <a:r>
              <a:rPr lang="en-US" sz="3700" dirty="0"/>
              <a:t>	</a:t>
            </a:r>
            <a:r>
              <a:rPr lang="en-US" sz="3700" dirty="0" smtClean="0"/>
              <a:t>The Israelites - </a:t>
            </a:r>
            <a:r>
              <a:rPr lang="en-US" sz="3700" dirty="0" smtClean="0"/>
              <a:t>“Grumbling”</a:t>
            </a:r>
            <a:r>
              <a:rPr lang="en-US" sz="3700" dirty="0"/>
              <a:t>	</a:t>
            </a:r>
            <a:endParaRPr lang="en-US" sz="3700" dirty="0" smtClean="0"/>
          </a:p>
          <a:p>
            <a:pPr marL="0" indent="0">
              <a:buNone/>
            </a:pP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Complaining</a:t>
            </a:r>
            <a:endParaRPr lang="en-US" sz="6400" dirty="0">
              <a:latin typeface="+mn-lt"/>
            </a:endParaRPr>
          </a:p>
        </p:txBody>
      </p:sp>
      <p:pic>
        <p:nvPicPr>
          <p:cNvPr id="2" name="Picture 1"/>
          <p:cNvPicPr>
            <a:picLocks noChangeAspect="1"/>
          </p:cNvPicPr>
          <p:nvPr/>
        </p:nvPicPr>
        <p:blipFill>
          <a:blip r:embed="rId3"/>
          <a:stretch>
            <a:fillRect/>
          </a:stretch>
        </p:blipFill>
        <p:spPr>
          <a:xfrm>
            <a:off x="7086600" y="742950"/>
            <a:ext cx="1971854" cy="4381899"/>
          </a:xfrm>
          <a:prstGeom prst="rect">
            <a:avLst/>
          </a:prstGeom>
        </p:spPr>
      </p:pic>
      <p:sp>
        <p:nvSpPr>
          <p:cNvPr id="3" name="Rounded Rectangle 2"/>
          <p:cNvSpPr/>
          <p:nvPr/>
        </p:nvSpPr>
        <p:spPr>
          <a:xfrm>
            <a:off x="76200" y="285750"/>
            <a:ext cx="8982254" cy="4648200"/>
          </a:xfrm>
          <a:prstGeom prst="roundRect">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800" dirty="0" smtClean="0"/>
              <a:t>1 Corinthians 10:10-11</a:t>
            </a:r>
          </a:p>
          <a:p>
            <a:pPr algn="ctr"/>
            <a:r>
              <a:rPr lang="en-US" sz="3800" dirty="0" smtClean="0"/>
              <a:t> (DO NOT) </a:t>
            </a:r>
            <a:r>
              <a:rPr lang="en-US" sz="3800" i="1" dirty="0" smtClean="0"/>
              <a:t>complain</a:t>
            </a:r>
            <a:r>
              <a:rPr lang="en-US" sz="3800" i="1" dirty="0"/>
              <a:t>, as some of them also complained, and were destroyed by the </a:t>
            </a:r>
            <a:r>
              <a:rPr lang="en-US" sz="3800" i="1" dirty="0" smtClean="0"/>
              <a:t>destroyer. </a:t>
            </a:r>
            <a:r>
              <a:rPr lang="en-US" sz="3800" i="1" dirty="0"/>
              <a:t>Now all these things happened to them as examples, and they were written for our admonition, upon whom the ends of the ages have come</a:t>
            </a:r>
            <a:r>
              <a:rPr lang="en-US" sz="3800" dirty="0"/>
              <a:t>.</a:t>
            </a:r>
          </a:p>
        </p:txBody>
      </p:sp>
    </p:spTree>
    <p:extLst>
      <p:ext uri="{BB962C8B-B14F-4D97-AF65-F5344CB8AC3E}">
        <p14:creationId xmlns:p14="http://schemas.microsoft.com/office/powerpoint/2010/main" val="18524840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A society that constantly complains </a:t>
            </a:r>
            <a:r>
              <a:rPr lang="en-US" sz="3700" dirty="0" smtClean="0"/>
              <a:t>rubs off</a:t>
            </a:r>
          </a:p>
          <a:p>
            <a:pPr marL="0" indent="0">
              <a:buNone/>
            </a:pPr>
            <a:r>
              <a:rPr lang="en-US" sz="3700" dirty="0"/>
              <a:t>	</a:t>
            </a:r>
            <a:r>
              <a:rPr lang="en-US" sz="3700" dirty="0" smtClean="0"/>
              <a:t>“I don’t get anything out of church”</a:t>
            </a:r>
          </a:p>
          <a:p>
            <a:pPr marL="0" indent="0">
              <a:buNone/>
            </a:pPr>
            <a:r>
              <a:rPr lang="en-US" sz="3700" dirty="0"/>
              <a:t>	</a:t>
            </a:r>
            <a:r>
              <a:rPr lang="en-US" sz="3700" dirty="0" smtClean="0"/>
              <a:t>“The brethren treat me badly”</a:t>
            </a:r>
          </a:p>
          <a:p>
            <a:pPr marL="0" indent="0">
              <a:buNone/>
            </a:pPr>
            <a:r>
              <a:rPr lang="en-US" sz="3700" dirty="0"/>
              <a:t>	</a:t>
            </a:r>
            <a:r>
              <a:rPr lang="en-US" sz="3700" dirty="0" smtClean="0"/>
              <a:t>“I do things no one thanks me for”</a:t>
            </a:r>
          </a:p>
          <a:p>
            <a:pPr marL="0" indent="0">
              <a:buNone/>
            </a:pPr>
            <a:endParaRPr lang="en-US" sz="3700" dirty="0"/>
          </a:p>
          <a:p>
            <a:pPr marL="0" indent="0">
              <a:buNone/>
            </a:pPr>
            <a:r>
              <a:rPr lang="en-US" sz="3700" dirty="0" smtClean="0"/>
              <a:t>Are you a complainer?</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Complaining</a:t>
            </a:r>
            <a:endParaRPr lang="en-US" sz="6400" dirty="0">
              <a:latin typeface="+mn-lt"/>
            </a:endParaRPr>
          </a:p>
        </p:txBody>
      </p:sp>
    </p:spTree>
    <p:extLst>
      <p:ext uri="{BB962C8B-B14F-4D97-AF65-F5344CB8AC3E}">
        <p14:creationId xmlns:p14="http://schemas.microsoft.com/office/powerpoint/2010/main" val="2673043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1. Complaining prevents success</a:t>
            </a:r>
          </a:p>
          <a:p>
            <a:pPr marL="0" indent="0">
              <a:buNone/>
            </a:pPr>
            <a:r>
              <a:rPr lang="en-US" sz="3700" dirty="0"/>
              <a:t>	</a:t>
            </a:r>
            <a:r>
              <a:rPr lang="en-US" sz="3700" dirty="0" smtClean="0"/>
              <a:t>Israel in the wilderness – 1 Cor. 10:5</a:t>
            </a:r>
          </a:p>
          <a:p>
            <a:pPr marL="0" indent="0">
              <a:buNone/>
            </a:pPr>
            <a:r>
              <a:rPr lang="en-US" sz="3700" dirty="0"/>
              <a:t>	</a:t>
            </a:r>
            <a:r>
              <a:rPr lang="en-US" sz="3700" dirty="0" smtClean="0"/>
              <a:t>Jews not receiving Jesus – John 6:41</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5200" dirty="0" smtClean="0">
                <a:latin typeface="+mn-lt"/>
              </a:rPr>
              <a:t>Complaining: You Need to Know </a:t>
            </a:r>
            <a:endParaRPr lang="en-US" sz="5200" dirty="0">
              <a:latin typeface="+mn-lt"/>
            </a:endParaRPr>
          </a:p>
        </p:txBody>
      </p:sp>
    </p:spTree>
    <p:extLst>
      <p:ext uri="{BB962C8B-B14F-4D97-AF65-F5344CB8AC3E}">
        <p14:creationId xmlns:p14="http://schemas.microsoft.com/office/powerpoint/2010/main" val="1840558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1. </a:t>
            </a:r>
            <a:r>
              <a:rPr lang="en-US" sz="3700" dirty="0"/>
              <a:t>Complaining prevents success</a:t>
            </a:r>
            <a:endParaRPr lang="en-US" sz="3700" dirty="0" smtClean="0"/>
          </a:p>
          <a:p>
            <a:pPr marL="0" indent="0">
              <a:buNone/>
            </a:pPr>
            <a:r>
              <a:rPr lang="en-US" sz="3700" dirty="0" smtClean="0"/>
              <a:t>2. Complaining damages others</a:t>
            </a:r>
          </a:p>
          <a:p>
            <a:pPr marL="0" indent="0">
              <a:buNone/>
            </a:pPr>
            <a:r>
              <a:rPr lang="en-US" sz="3700" dirty="0"/>
              <a:t>	</a:t>
            </a:r>
            <a:r>
              <a:rPr lang="en-US" sz="3700" dirty="0" smtClean="0"/>
              <a:t>Number 14 – grumbling is contagious</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5200" dirty="0" smtClean="0">
                <a:latin typeface="+mn-lt"/>
              </a:rPr>
              <a:t>Complaining: You Need to Know </a:t>
            </a:r>
            <a:endParaRPr lang="en-US" sz="5200" dirty="0">
              <a:latin typeface="+mn-lt"/>
            </a:endParaRPr>
          </a:p>
        </p:txBody>
      </p:sp>
    </p:spTree>
    <p:extLst>
      <p:ext uri="{BB962C8B-B14F-4D97-AF65-F5344CB8AC3E}">
        <p14:creationId xmlns:p14="http://schemas.microsoft.com/office/powerpoint/2010/main" val="3917484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1. </a:t>
            </a:r>
            <a:r>
              <a:rPr lang="en-US" sz="3700" dirty="0"/>
              <a:t>Complaining prevents success</a:t>
            </a:r>
            <a:endParaRPr lang="en-US" sz="3700" dirty="0" smtClean="0"/>
          </a:p>
          <a:p>
            <a:pPr marL="0" indent="0">
              <a:buNone/>
            </a:pPr>
            <a:r>
              <a:rPr lang="en-US" sz="3700" dirty="0" smtClean="0"/>
              <a:t>2. Complaining damages others</a:t>
            </a:r>
          </a:p>
          <a:p>
            <a:pPr marL="0" indent="0">
              <a:buNone/>
            </a:pPr>
            <a:r>
              <a:rPr lang="en-US" sz="3700" dirty="0" smtClean="0"/>
              <a:t>3. Complaining angers God</a:t>
            </a:r>
          </a:p>
          <a:p>
            <a:pPr marL="0" indent="0">
              <a:buNone/>
            </a:pPr>
            <a:r>
              <a:rPr lang="en-US" sz="3700" dirty="0"/>
              <a:t>	</a:t>
            </a:r>
            <a:r>
              <a:rPr lang="en-US" sz="3700" dirty="0" smtClean="0"/>
              <a:t>Absence of gratitude and thanks</a:t>
            </a:r>
          </a:p>
          <a:p>
            <a:pPr marL="0" indent="0">
              <a:buNone/>
            </a:pPr>
            <a:r>
              <a:rPr lang="en-US" sz="3700" dirty="0"/>
              <a:t>	</a:t>
            </a:r>
            <a:r>
              <a:rPr lang="en-US" sz="3700" dirty="0" smtClean="0"/>
              <a:t>Mistrust of God</a:t>
            </a:r>
          </a:p>
        </p:txBody>
      </p:sp>
      <p:sp>
        <p:nvSpPr>
          <p:cNvPr id="5" name="Title 4"/>
          <p:cNvSpPr>
            <a:spLocks noGrp="1"/>
          </p:cNvSpPr>
          <p:nvPr>
            <p:ph type="title"/>
          </p:nvPr>
        </p:nvSpPr>
        <p:spPr>
          <a:xfrm>
            <a:off x="0" y="0"/>
            <a:ext cx="9144000" cy="1063229"/>
          </a:xfrm>
        </p:spPr>
        <p:txBody>
          <a:bodyPr>
            <a:noAutofit/>
          </a:bodyPr>
          <a:lstStyle/>
          <a:p>
            <a:pPr algn="ctr"/>
            <a:r>
              <a:rPr lang="en-US" sz="5200" dirty="0" smtClean="0">
                <a:latin typeface="+mn-lt"/>
              </a:rPr>
              <a:t>Complaining: You Need to Know </a:t>
            </a:r>
            <a:endParaRPr lang="en-US" sz="5200" dirty="0">
              <a:latin typeface="+mn-lt"/>
            </a:endParaRPr>
          </a:p>
        </p:txBody>
      </p:sp>
    </p:spTree>
    <p:extLst>
      <p:ext uri="{BB962C8B-B14F-4D97-AF65-F5344CB8AC3E}">
        <p14:creationId xmlns:p14="http://schemas.microsoft.com/office/powerpoint/2010/main" val="2372833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1. </a:t>
            </a:r>
            <a:r>
              <a:rPr lang="en-US" sz="3700" dirty="0"/>
              <a:t>Complaining prevents success</a:t>
            </a:r>
            <a:endParaRPr lang="en-US" sz="3700" dirty="0" smtClean="0"/>
          </a:p>
          <a:p>
            <a:pPr marL="0" indent="0">
              <a:buNone/>
            </a:pPr>
            <a:r>
              <a:rPr lang="en-US" sz="3700" dirty="0" smtClean="0"/>
              <a:t>2. Complaining damages others</a:t>
            </a:r>
          </a:p>
          <a:p>
            <a:pPr marL="0" indent="0">
              <a:buNone/>
            </a:pPr>
            <a:r>
              <a:rPr lang="en-US" sz="3700" dirty="0" smtClean="0"/>
              <a:t>3. Complaining angers God</a:t>
            </a:r>
          </a:p>
          <a:p>
            <a:pPr marL="0" indent="0">
              <a:buNone/>
            </a:pPr>
            <a:r>
              <a:rPr lang="en-US" sz="3700" dirty="0"/>
              <a:t>	</a:t>
            </a:r>
            <a:r>
              <a:rPr lang="en-US" sz="3700" dirty="0" smtClean="0"/>
              <a:t>Absence of gratitude and thanks</a:t>
            </a:r>
          </a:p>
          <a:p>
            <a:pPr marL="0" indent="0">
              <a:buNone/>
            </a:pPr>
            <a:r>
              <a:rPr lang="en-US" sz="3700" dirty="0"/>
              <a:t>	</a:t>
            </a:r>
            <a:r>
              <a:rPr lang="en-US" sz="3700" dirty="0" smtClean="0"/>
              <a:t>Mistrust of God</a:t>
            </a:r>
          </a:p>
        </p:txBody>
      </p:sp>
      <p:sp>
        <p:nvSpPr>
          <p:cNvPr id="5" name="Title 4"/>
          <p:cNvSpPr>
            <a:spLocks noGrp="1"/>
          </p:cNvSpPr>
          <p:nvPr>
            <p:ph type="title"/>
          </p:nvPr>
        </p:nvSpPr>
        <p:spPr>
          <a:xfrm>
            <a:off x="0" y="0"/>
            <a:ext cx="9144000" cy="1063229"/>
          </a:xfrm>
        </p:spPr>
        <p:txBody>
          <a:bodyPr>
            <a:noAutofit/>
          </a:bodyPr>
          <a:lstStyle/>
          <a:p>
            <a:pPr algn="ctr"/>
            <a:r>
              <a:rPr lang="en-US" sz="5200" dirty="0" smtClean="0">
                <a:latin typeface="+mn-lt"/>
              </a:rPr>
              <a:t>Complaining: You Need to Know </a:t>
            </a:r>
            <a:endParaRPr lang="en-US" sz="5200" dirty="0">
              <a:latin typeface="+mn-lt"/>
            </a:endParaRPr>
          </a:p>
        </p:txBody>
      </p:sp>
      <p:sp>
        <p:nvSpPr>
          <p:cNvPr id="2" name="Rounded Rectangle 1"/>
          <p:cNvSpPr/>
          <p:nvPr/>
        </p:nvSpPr>
        <p:spPr>
          <a:xfrm>
            <a:off x="304800" y="971550"/>
            <a:ext cx="8534400" cy="3886200"/>
          </a:xfrm>
          <a:prstGeom prst="roundRect">
            <a:avLst/>
          </a:prstGeom>
          <a:solidFill>
            <a:srgbClr val="002060"/>
          </a:solidFill>
        </p:spPr>
        <p:style>
          <a:lnRef idx="3">
            <a:schemeClr val="lt1"/>
          </a:lnRef>
          <a:fillRef idx="1">
            <a:schemeClr val="dk1"/>
          </a:fillRef>
          <a:effectRef idx="1">
            <a:schemeClr val="dk1"/>
          </a:effectRef>
          <a:fontRef idx="minor">
            <a:schemeClr val="lt1"/>
          </a:fontRef>
        </p:style>
        <p:txBody>
          <a:bodyPr rtlCol="0" anchor="ctr"/>
          <a:lstStyle/>
          <a:p>
            <a:pPr marL="0" indent="0">
              <a:buNone/>
            </a:pPr>
            <a:r>
              <a:rPr lang="en-US" sz="4000" dirty="0" smtClean="0"/>
              <a:t>1 Peter </a:t>
            </a:r>
            <a:r>
              <a:rPr lang="en-US" sz="4000" dirty="0"/>
              <a:t>4:9 </a:t>
            </a:r>
            <a:r>
              <a:rPr lang="en-US" sz="4000" dirty="0" smtClean="0"/>
              <a:t>- Be </a:t>
            </a:r>
            <a:r>
              <a:rPr lang="en-US" sz="4000" dirty="0"/>
              <a:t>hospitable to one another without complaint</a:t>
            </a:r>
            <a:r>
              <a:rPr lang="en-US" sz="4000" dirty="0" smtClean="0"/>
              <a:t>.</a:t>
            </a:r>
            <a:endParaRPr lang="en-US" sz="4000" dirty="0"/>
          </a:p>
        </p:txBody>
      </p:sp>
    </p:spTree>
    <p:extLst>
      <p:ext uri="{BB962C8B-B14F-4D97-AF65-F5344CB8AC3E}">
        <p14:creationId xmlns:p14="http://schemas.microsoft.com/office/powerpoint/2010/main" val="24455952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1. </a:t>
            </a:r>
            <a:r>
              <a:rPr lang="en-US" sz="3700" dirty="0"/>
              <a:t>Complaining prevents success</a:t>
            </a:r>
            <a:endParaRPr lang="en-US" sz="3700" dirty="0" smtClean="0"/>
          </a:p>
          <a:p>
            <a:pPr marL="0" indent="0">
              <a:buNone/>
            </a:pPr>
            <a:r>
              <a:rPr lang="en-US" sz="3700" dirty="0" smtClean="0"/>
              <a:t>2. Complaining damages others</a:t>
            </a:r>
          </a:p>
          <a:p>
            <a:pPr marL="0" indent="0">
              <a:buNone/>
            </a:pPr>
            <a:r>
              <a:rPr lang="en-US" sz="3700" dirty="0" smtClean="0"/>
              <a:t>3. Complaining angers God</a:t>
            </a:r>
          </a:p>
          <a:p>
            <a:pPr marL="0" indent="0">
              <a:buNone/>
            </a:pPr>
            <a:r>
              <a:rPr lang="en-US" sz="3700" dirty="0"/>
              <a:t>	</a:t>
            </a:r>
            <a:r>
              <a:rPr lang="en-US" sz="3700" dirty="0" smtClean="0"/>
              <a:t>Absence of gratitude and thanks</a:t>
            </a:r>
          </a:p>
          <a:p>
            <a:pPr marL="0" indent="0">
              <a:buNone/>
            </a:pPr>
            <a:r>
              <a:rPr lang="en-US" sz="3700" dirty="0"/>
              <a:t>	</a:t>
            </a:r>
            <a:r>
              <a:rPr lang="en-US" sz="3700" dirty="0" smtClean="0"/>
              <a:t>Mistrust of God</a:t>
            </a:r>
          </a:p>
        </p:txBody>
      </p:sp>
      <p:sp>
        <p:nvSpPr>
          <p:cNvPr id="5" name="Title 4"/>
          <p:cNvSpPr>
            <a:spLocks noGrp="1"/>
          </p:cNvSpPr>
          <p:nvPr>
            <p:ph type="title"/>
          </p:nvPr>
        </p:nvSpPr>
        <p:spPr>
          <a:xfrm>
            <a:off x="0" y="0"/>
            <a:ext cx="9144000" cy="1063229"/>
          </a:xfrm>
        </p:spPr>
        <p:txBody>
          <a:bodyPr>
            <a:noAutofit/>
          </a:bodyPr>
          <a:lstStyle/>
          <a:p>
            <a:pPr algn="ctr"/>
            <a:r>
              <a:rPr lang="en-US" sz="5200" dirty="0" smtClean="0">
                <a:latin typeface="+mn-lt"/>
              </a:rPr>
              <a:t>Complaining: You Need to Know </a:t>
            </a:r>
            <a:endParaRPr lang="en-US" sz="5200" dirty="0">
              <a:latin typeface="+mn-lt"/>
            </a:endParaRPr>
          </a:p>
        </p:txBody>
      </p:sp>
      <p:sp>
        <p:nvSpPr>
          <p:cNvPr id="2" name="Rounded Rectangle 1"/>
          <p:cNvSpPr/>
          <p:nvPr/>
        </p:nvSpPr>
        <p:spPr>
          <a:xfrm>
            <a:off x="304800" y="971550"/>
            <a:ext cx="8534400" cy="3886200"/>
          </a:xfrm>
          <a:prstGeom prst="roundRect">
            <a:avLst/>
          </a:prstGeom>
          <a:solidFill>
            <a:srgbClr val="002060"/>
          </a:solidFill>
        </p:spPr>
        <p:style>
          <a:lnRef idx="3">
            <a:schemeClr val="lt1"/>
          </a:lnRef>
          <a:fillRef idx="1">
            <a:schemeClr val="dk1"/>
          </a:fillRef>
          <a:effectRef idx="1">
            <a:schemeClr val="dk1"/>
          </a:effectRef>
          <a:fontRef idx="minor">
            <a:schemeClr val="lt1"/>
          </a:fontRef>
        </p:style>
        <p:txBody>
          <a:bodyPr rtlCol="0" anchor="ctr"/>
          <a:lstStyle/>
          <a:p>
            <a:pPr marL="0" indent="0">
              <a:buNone/>
            </a:pPr>
            <a:r>
              <a:rPr lang="en-US" sz="3800" dirty="0" smtClean="0"/>
              <a:t>James 5:9 - </a:t>
            </a:r>
            <a:r>
              <a:rPr lang="en-US" sz="3800" dirty="0"/>
              <a:t>Do not complain, brethren, against one another, so that you yourselves may not be judged; behold, the Judge is standing right at the door.</a:t>
            </a:r>
          </a:p>
          <a:p>
            <a:pPr marL="0" indent="0">
              <a:buNone/>
            </a:pPr>
            <a:r>
              <a:rPr lang="en-US" sz="4000" dirty="0"/>
              <a:t> </a:t>
            </a:r>
          </a:p>
        </p:txBody>
      </p:sp>
    </p:spTree>
    <p:extLst>
      <p:ext uri="{BB962C8B-B14F-4D97-AF65-F5344CB8AC3E}">
        <p14:creationId xmlns:p14="http://schemas.microsoft.com/office/powerpoint/2010/main" val="30870157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1. </a:t>
            </a:r>
            <a:r>
              <a:rPr lang="en-US" sz="3700" dirty="0"/>
              <a:t>Complaining prevents success</a:t>
            </a:r>
            <a:endParaRPr lang="en-US" sz="3700" dirty="0" smtClean="0"/>
          </a:p>
          <a:p>
            <a:pPr marL="0" indent="0">
              <a:buNone/>
            </a:pPr>
            <a:r>
              <a:rPr lang="en-US" sz="3700" dirty="0" smtClean="0"/>
              <a:t>2. Complaining damages others</a:t>
            </a:r>
          </a:p>
          <a:p>
            <a:pPr marL="0" indent="0">
              <a:buNone/>
            </a:pPr>
            <a:r>
              <a:rPr lang="en-US" sz="3700" dirty="0" smtClean="0"/>
              <a:t>3. Complaining angers God</a:t>
            </a:r>
          </a:p>
          <a:p>
            <a:pPr marL="0" indent="0">
              <a:buNone/>
            </a:pPr>
            <a:r>
              <a:rPr lang="en-US" sz="3700" dirty="0"/>
              <a:t>	</a:t>
            </a:r>
            <a:r>
              <a:rPr lang="en-US" sz="3700" dirty="0" smtClean="0"/>
              <a:t>Absence of gratitude and thanks</a:t>
            </a:r>
          </a:p>
          <a:p>
            <a:pPr marL="0" indent="0">
              <a:buNone/>
            </a:pPr>
            <a:r>
              <a:rPr lang="en-US" sz="3700" dirty="0"/>
              <a:t>	</a:t>
            </a:r>
            <a:r>
              <a:rPr lang="en-US" sz="3700" dirty="0" smtClean="0"/>
              <a:t>Mistrust of God</a:t>
            </a:r>
          </a:p>
        </p:txBody>
      </p:sp>
      <p:sp>
        <p:nvSpPr>
          <p:cNvPr id="5" name="Title 4"/>
          <p:cNvSpPr>
            <a:spLocks noGrp="1"/>
          </p:cNvSpPr>
          <p:nvPr>
            <p:ph type="title"/>
          </p:nvPr>
        </p:nvSpPr>
        <p:spPr>
          <a:xfrm>
            <a:off x="0" y="0"/>
            <a:ext cx="9144000" cy="1063229"/>
          </a:xfrm>
        </p:spPr>
        <p:txBody>
          <a:bodyPr>
            <a:noAutofit/>
          </a:bodyPr>
          <a:lstStyle/>
          <a:p>
            <a:pPr algn="ctr"/>
            <a:r>
              <a:rPr lang="en-US" sz="5200" dirty="0" smtClean="0">
                <a:latin typeface="+mn-lt"/>
              </a:rPr>
              <a:t>Complaining: You Need to Know </a:t>
            </a:r>
            <a:endParaRPr lang="en-US" sz="5200" dirty="0">
              <a:latin typeface="+mn-lt"/>
            </a:endParaRPr>
          </a:p>
        </p:txBody>
      </p:sp>
      <p:sp>
        <p:nvSpPr>
          <p:cNvPr id="2" name="Rounded Rectangle 1"/>
          <p:cNvSpPr/>
          <p:nvPr/>
        </p:nvSpPr>
        <p:spPr>
          <a:xfrm>
            <a:off x="304800" y="971550"/>
            <a:ext cx="8534400" cy="3886200"/>
          </a:xfrm>
          <a:prstGeom prst="roundRect">
            <a:avLst/>
          </a:prstGeom>
          <a:solidFill>
            <a:srgbClr val="002060"/>
          </a:solidFill>
        </p:spPr>
        <p:style>
          <a:lnRef idx="3">
            <a:schemeClr val="lt1"/>
          </a:lnRef>
          <a:fillRef idx="1">
            <a:schemeClr val="dk1"/>
          </a:fillRef>
          <a:effectRef idx="1">
            <a:schemeClr val="dk1"/>
          </a:effectRef>
          <a:fontRef idx="minor">
            <a:schemeClr val="lt1"/>
          </a:fontRef>
        </p:style>
        <p:txBody>
          <a:bodyPr rtlCol="0" anchor="ctr"/>
          <a:lstStyle/>
          <a:p>
            <a:pPr marL="0" indent="0">
              <a:buNone/>
            </a:pPr>
            <a:r>
              <a:rPr lang="en-US" sz="4000" dirty="0" smtClean="0"/>
              <a:t>Colossians 3:13 - </a:t>
            </a:r>
            <a:r>
              <a:rPr lang="en-US" sz="4000" dirty="0"/>
              <a:t>bearing with one another, and forgiving each other, whoever has a complaint against anyone; just as the Lord forgave you, so also should you</a:t>
            </a:r>
            <a:r>
              <a:rPr lang="en-US" sz="4000" dirty="0" smtClean="0"/>
              <a:t>.</a:t>
            </a:r>
            <a:endParaRPr lang="en-US" sz="4000" dirty="0"/>
          </a:p>
        </p:txBody>
      </p:sp>
    </p:spTree>
    <p:extLst>
      <p:ext uri="{BB962C8B-B14F-4D97-AF65-F5344CB8AC3E}">
        <p14:creationId xmlns:p14="http://schemas.microsoft.com/office/powerpoint/2010/main" val="26369727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1. </a:t>
            </a:r>
            <a:r>
              <a:rPr lang="en-US" sz="3700" dirty="0"/>
              <a:t>Complaining prevents success</a:t>
            </a:r>
            <a:endParaRPr lang="en-US" sz="3700" dirty="0" smtClean="0"/>
          </a:p>
          <a:p>
            <a:pPr marL="0" indent="0">
              <a:buNone/>
            </a:pPr>
            <a:r>
              <a:rPr lang="en-US" sz="3700" dirty="0" smtClean="0"/>
              <a:t>2. Complaining damages others</a:t>
            </a:r>
          </a:p>
          <a:p>
            <a:pPr marL="0" indent="0">
              <a:buNone/>
            </a:pPr>
            <a:r>
              <a:rPr lang="en-US" sz="3700" dirty="0" smtClean="0"/>
              <a:t>3. Complaining angers God</a:t>
            </a:r>
          </a:p>
          <a:p>
            <a:pPr marL="0" indent="0">
              <a:buNone/>
            </a:pPr>
            <a:r>
              <a:rPr lang="en-US" sz="3700" dirty="0"/>
              <a:t>	</a:t>
            </a:r>
            <a:r>
              <a:rPr lang="en-US" sz="3700" dirty="0" smtClean="0"/>
              <a:t>Absence of gratitude and thanks</a:t>
            </a:r>
          </a:p>
          <a:p>
            <a:pPr marL="0" indent="0">
              <a:buNone/>
            </a:pPr>
            <a:r>
              <a:rPr lang="en-US" sz="3700" dirty="0"/>
              <a:t>	</a:t>
            </a:r>
            <a:r>
              <a:rPr lang="en-US" sz="3700" dirty="0" smtClean="0"/>
              <a:t>Mistrust of God</a:t>
            </a:r>
          </a:p>
        </p:txBody>
      </p:sp>
      <p:sp>
        <p:nvSpPr>
          <p:cNvPr id="5" name="Title 4"/>
          <p:cNvSpPr>
            <a:spLocks noGrp="1"/>
          </p:cNvSpPr>
          <p:nvPr>
            <p:ph type="title"/>
          </p:nvPr>
        </p:nvSpPr>
        <p:spPr>
          <a:xfrm>
            <a:off x="0" y="0"/>
            <a:ext cx="9144000" cy="1063229"/>
          </a:xfrm>
        </p:spPr>
        <p:txBody>
          <a:bodyPr>
            <a:noAutofit/>
          </a:bodyPr>
          <a:lstStyle/>
          <a:p>
            <a:pPr algn="ctr"/>
            <a:r>
              <a:rPr lang="en-US" sz="5200" dirty="0" smtClean="0">
                <a:latin typeface="+mn-lt"/>
              </a:rPr>
              <a:t>Complaining: You Need to Know </a:t>
            </a:r>
            <a:endParaRPr lang="en-US" sz="5200" dirty="0">
              <a:latin typeface="+mn-lt"/>
            </a:endParaRPr>
          </a:p>
        </p:txBody>
      </p:sp>
      <p:sp>
        <p:nvSpPr>
          <p:cNvPr id="2" name="Rounded Rectangle 1"/>
          <p:cNvSpPr/>
          <p:nvPr/>
        </p:nvSpPr>
        <p:spPr>
          <a:xfrm>
            <a:off x="304800" y="971550"/>
            <a:ext cx="8534400" cy="3886200"/>
          </a:xfrm>
          <a:prstGeom prst="roundRect">
            <a:avLst/>
          </a:prstGeom>
          <a:solidFill>
            <a:srgbClr val="002060"/>
          </a:solidFill>
        </p:spPr>
        <p:style>
          <a:lnRef idx="3">
            <a:schemeClr val="lt1"/>
          </a:lnRef>
          <a:fillRef idx="1">
            <a:schemeClr val="dk1"/>
          </a:fillRef>
          <a:effectRef idx="1">
            <a:schemeClr val="dk1"/>
          </a:effectRef>
          <a:fontRef idx="minor">
            <a:schemeClr val="lt1"/>
          </a:fontRef>
        </p:style>
        <p:txBody>
          <a:bodyPr rtlCol="0" anchor="ctr"/>
          <a:lstStyle/>
          <a:p>
            <a:pPr marL="0" indent="0">
              <a:buNone/>
            </a:pPr>
            <a:r>
              <a:rPr lang="en-US" sz="4000" dirty="0" smtClean="0"/>
              <a:t>Jude </a:t>
            </a:r>
            <a:r>
              <a:rPr lang="en-US" sz="4000" dirty="0"/>
              <a:t>1:16 </a:t>
            </a:r>
            <a:r>
              <a:rPr lang="en-US" sz="4000" dirty="0" smtClean="0"/>
              <a:t>- These </a:t>
            </a:r>
            <a:r>
              <a:rPr lang="en-US" sz="4000" dirty="0"/>
              <a:t>are grumblers, finding fault, following after their own lusts; they speak arrogantly, flattering people for the sake of gaining an </a:t>
            </a:r>
            <a:r>
              <a:rPr lang="en-US" sz="4000" dirty="0" smtClean="0"/>
              <a:t>advantage</a:t>
            </a:r>
            <a:endParaRPr lang="en-US" sz="4000" dirty="0"/>
          </a:p>
        </p:txBody>
      </p:sp>
    </p:spTree>
    <p:extLst>
      <p:ext uri="{BB962C8B-B14F-4D97-AF65-F5344CB8AC3E}">
        <p14:creationId xmlns:p14="http://schemas.microsoft.com/office/powerpoint/2010/main" val="422334687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1. </a:t>
            </a:r>
            <a:r>
              <a:rPr lang="en-US" sz="3700" dirty="0"/>
              <a:t>Complaining prevents success</a:t>
            </a:r>
            <a:endParaRPr lang="en-US" sz="3700" dirty="0" smtClean="0"/>
          </a:p>
          <a:p>
            <a:pPr marL="0" indent="0">
              <a:buNone/>
            </a:pPr>
            <a:r>
              <a:rPr lang="en-US" sz="3700" dirty="0" smtClean="0"/>
              <a:t>2. Complaining damages others</a:t>
            </a:r>
          </a:p>
          <a:p>
            <a:pPr marL="0" indent="0">
              <a:buNone/>
            </a:pPr>
            <a:r>
              <a:rPr lang="en-US" sz="3700" dirty="0" smtClean="0"/>
              <a:t>3. Complaining angers God</a:t>
            </a:r>
          </a:p>
          <a:p>
            <a:pPr marL="0" indent="0">
              <a:buNone/>
            </a:pPr>
            <a:r>
              <a:rPr lang="en-US" sz="3700" dirty="0"/>
              <a:t>	</a:t>
            </a:r>
            <a:r>
              <a:rPr lang="en-US" sz="3700" dirty="0" smtClean="0"/>
              <a:t>Absence of gratitude and thanks</a:t>
            </a:r>
          </a:p>
          <a:p>
            <a:pPr marL="0" indent="0">
              <a:buNone/>
            </a:pPr>
            <a:r>
              <a:rPr lang="en-US" sz="3700" dirty="0"/>
              <a:t>	</a:t>
            </a:r>
            <a:r>
              <a:rPr lang="en-US" sz="3700" dirty="0" smtClean="0"/>
              <a:t>Mistrust of God</a:t>
            </a:r>
          </a:p>
        </p:txBody>
      </p:sp>
      <p:sp>
        <p:nvSpPr>
          <p:cNvPr id="5" name="Title 4"/>
          <p:cNvSpPr>
            <a:spLocks noGrp="1"/>
          </p:cNvSpPr>
          <p:nvPr>
            <p:ph type="title"/>
          </p:nvPr>
        </p:nvSpPr>
        <p:spPr>
          <a:xfrm>
            <a:off x="0" y="0"/>
            <a:ext cx="9144000" cy="1063229"/>
          </a:xfrm>
        </p:spPr>
        <p:txBody>
          <a:bodyPr>
            <a:noAutofit/>
          </a:bodyPr>
          <a:lstStyle/>
          <a:p>
            <a:pPr algn="ctr"/>
            <a:r>
              <a:rPr lang="en-US" sz="5200" dirty="0" smtClean="0">
                <a:latin typeface="+mn-lt"/>
              </a:rPr>
              <a:t>Complaining: You Need to Know </a:t>
            </a:r>
            <a:endParaRPr lang="en-US" sz="5200" dirty="0">
              <a:latin typeface="+mn-lt"/>
            </a:endParaRPr>
          </a:p>
        </p:txBody>
      </p:sp>
      <p:sp>
        <p:nvSpPr>
          <p:cNvPr id="2" name="Rounded Rectangle 1"/>
          <p:cNvSpPr/>
          <p:nvPr/>
        </p:nvSpPr>
        <p:spPr>
          <a:xfrm>
            <a:off x="304800" y="971550"/>
            <a:ext cx="8534400" cy="3886200"/>
          </a:xfrm>
          <a:prstGeom prst="roundRect">
            <a:avLst/>
          </a:prstGeom>
          <a:solidFill>
            <a:srgbClr val="002060"/>
          </a:solidFill>
        </p:spPr>
        <p:style>
          <a:lnRef idx="3">
            <a:schemeClr val="lt1"/>
          </a:lnRef>
          <a:fillRef idx="1">
            <a:schemeClr val="dk1"/>
          </a:fillRef>
          <a:effectRef idx="1">
            <a:schemeClr val="dk1"/>
          </a:effectRef>
          <a:fontRef idx="minor">
            <a:schemeClr val="lt1"/>
          </a:fontRef>
        </p:style>
        <p:txBody>
          <a:bodyPr rtlCol="0" anchor="ctr"/>
          <a:lstStyle/>
          <a:p>
            <a:pPr marL="0" indent="0">
              <a:buNone/>
            </a:pPr>
            <a:r>
              <a:rPr lang="en-US" sz="4000" dirty="0" smtClean="0"/>
              <a:t>Philippians </a:t>
            </a:r>
            <a:r>
              <a:rPr lang="en-US" sz="4000" dirty="0"/>
              <a:t>2:14 </a:t>
            </a:r>
            <a:r>
              <a:rPr lang="en-US" sz="4000" dirty="0" smtClean="0"/>
              <a:t>- </a:t>
            </a:r>
            <a:r>
              <a:rPr lang="en-US" sz="4000" dirty="0"/>
              <a:t>Do all things without grumbling or disputing;</a:t>
            </a:r>
          </a:p>
        </p:txBody>
      </p:sp>
    </p:spTree>
    <p:extLst>
      <p:ext uri="{BB962C8B-B14F-4D97-AF65-F5344CB8AC3E}">
        <p14:creationId xmlns:p14="http://schemas.microsoft.com/office/powerpoint/2010/main" val="2273255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8016"/>
          </a:xfrm>
        </p:spPr>
        <p:txBody>
          <a:bodyPr>
            <a:noAutofit/>
          </a:bodyPr>
          <a:lstStyle/>
          <a:p>
            <a:pPr algn="ctr"/>
            <a:r>
              <a:rPr lang="en-US" sz="7425" dirty="0">
                <a:effectLst>
                  <a:glow rad="228600">
                    <a:srgbClr val="000000"/>
                  </a:glow>
                </a:effectLst>
                <a:latin typeface="+mn-lt"/>
              </a:rPr>
              <a:t>John </a:t>
            </a:r>
            <a:r>
              <a:rPr lang="en-US" sz="7425" dirty="0" smtClean="0">
                <a:effectLst>
                  <a:glow rad="228600">
                    <a:srgbClr val="000000"/>
                  </a:glow>
                </a:effectLst>
                <a:latin typeface="+mn-lt"/>
              </a:rPr>
              <a:t>17</a:t>
            </a:r>
            <a:endParaRPr lang="en-US" sz="7425" dirty="0">
              <a:effectLst>
                <a:glow rad="228600">
                  <a:srgbClr val="000000"/>
                </a:glow>
              </a:effectLst>
              <a:latin typeface="+mn-lt"/>
            </a:endParaRPr>
          </a:p>
        </p:txBody>
      </p:sp>
      <p:sp>
        <p:nvSpPr>
          <p:cNvPr id="3" name="Content Placeholder 2"/>
          <p:cNvSpPr>
            <a:spLocks noGrp="1"/>
          </p:cNvSpPr>
          <p:nvPr>
            <p:ph idx="1"/>
          </p:nvPr>
        </p:nvSpPr>
        <p:spPr>
          <a:xfrm>
            <a:off x="171451" y="1268017"/>
            <a:ext cx="8911901" cy="3772068"/>
          </a:xfrm>
        </p:spPr>
        <p:txBody>
          <a:bodyPr>
            <a:normAutofit/>
          </a:bodyPr>
          <a:lstStyle/>
          <a:p>
            <a:pPr marL="0" indent="0" algn="just">
              <a:buNone/>
            </a:pPr>
            <a:r>
              <a:rPr lang="en-US" sz="3750" dirty="0" smtClean="0"/>
              <a:t>Pt 1 – a prayer for the Son</a:t>
            </a:r>
          </a:p>
          <a:p>
            <a:pPr marL="0" indent="0" algn="just">
              <a:buNone/>
            </a:pPr>
            <a:r>
              <a:rPr lang="en-US" sz="3750" dirty="0" smtClean="0"/>
              <a:t>	To be glorified</a:t>
            </a:r>
            <a:endParaRPr lang="en-US" sz="3750" dirty="0"/>
          </a:p>
          <a:p>
            <a:pPr marL="0" indent="0" algn="just">
              <a:buNone/>
            </a:pPr>
            <a:r>
              <a:rPr lang="en-US" sz="3750" dirty="0" smtClean="0"/>
              <a:t>Pt 2 – a prayer for the Apostles</a:t>
            </a:r>
          </a:p>
          <a:p>
            <a:pPr marL="0" indent="0" algn="just">
              <a:buNone/>
            </a:pPr>
            <a:r>
              <a:rPr lang="en-US" sz="3750" dirty="0" smtClean="0"/>
              <a:t>	To be sanctified</a:t>
            </a:r>
            <a:endParaRPr lang="en-US" sz="3750" dirty="0"/>
          </a:p>
          <a:p>
            <a:pPr marL="0" indent="0" algn="just">
              <a:buNone/>
            </a:pPr>
            <a:r>
              <a:rPr lang="en-US" sz="3750" dirty="0" smtClean="0"/>
              <a:t>Pt 3 – a prayer for all believers</a:t>
            </a:r>
          </a:p>
          <a:p>
            <a:pPr marL="0" indent="0" algn="just">
              <a:buNone/>
            </a:pPr>
            <a:r>
              <a:rPr lang="en-US" sz="3750" dirty="0"/>
              <a:t>	</a:t>
            </a:r>
            <a:r>
              <a:rPr lang="en-US" sz="3750" dirty="0" smtClean="0"/>
              <a:t>To be unified</a:t>
            </a:r>
          </a:p>
        </p:txBody>
      </p:sp>
    </p:spTree>
    <p:extLst>
      <p:ext uri="{BB962C8B-B14F-4D97-AF65-F5344CB8AC3E}">
        <p14:creationId xmlns:p14="http://schemas.microsoft.com/office/powerpoint/2010/main" val="6295159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Being mindful of complaining</a:t>
            </a:r>
          </a:p>
          <a:p>
            <a:pPr marL="0" indent="0">
              <a:buNone/>
            </a:pPr>
            <a:r>
              <a:rPr lang="en-US" sz="3700" dirty="0"/>
              <a:t>	</a:t>
            </a:r>
            <a:r>
              <a:rPr lang="en-US" sz="3700" dirty="0" smtClean="0"/>
              <a:t>Patience – 1 </a:t>
            </a:r>
            <a:r>
              <a:rPr lang="en-US" sz="3700" dirty="0" err="1" smtClean="0"/>
              <a:t>Thes</a:t>
            </a:r>
            <a:r>
              <a:rPr lang="en-US" sz="3700" dirty="0" smtClean="0"/>
              <a:t>. 5:14</a:t>
            </a:r>
          </a:p>
          <a:p>
            <a:pPr marL="0" indent="0">
              <a:buNone/>
            </a:pPr>
            <a:r>
              <a:rPr lang="en-US" sz="3700" dirty="0"/>
              <a:t>	</a:t>
            </a:r>
            <a:r>
              <a:rPr lang="en-US" sz="3700" dirty="0" smtClean="0"/>
              <a:t>Forgiveness – Eph. 4:32 </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latin typeface="+mn-lt"/>
              </a:rPr>
              <a:t>So What Do I Do?</a:t>
            </a:r>
            <a:endParaRPr lang="en-US" sz="6600" dirty="0">
              <a:latin typeface="+mn-lt"/>
            </a:endParaRPr>
          </a:p>
        </p:txBody>
      </p:sp>
    </p:spTree>
    <p:extLst>
      <p:ext uri="{BB962C8B-B14F-4D97-AF65-F5344CB8AC3E}">
        <p14:creationId xmlns:p14="http://schemas.microsoft.com/office/powerpoint/2010/main" val="1963308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Being mindful of complaining</a:t>
            </a:r>
          </a:p>
          <a:p>
            <a:pPr marL="0" indent="0">
              <a:buNone/>
            </a:pPr>
            <a:r>
              <a:rPr lang="en-US" sz="3700" dirty="0" smtClean="0"/>
              <a:t>Being mindful of blessings</a:t>
            </a:r>
          </a:p>
          <a:p>
            <a:pPr marL="0" indent="0">
              <a:buNone/>
            </a:pPr>
            <a:r>
              <a:rPr lang="en-US" sz="3700" dirty="0"/>
              <a:t>	</a:t>
            </a:r>
            <a:r>
              <a:rPr lang="en-US" sz="3700" dirty="0" smtClean="0"/>
              <a:t>Prayer with thanksgiving – Phil. 4:6</a:t>
            </a:r>
          </a:p>
          <a:p>
            <a:pPr marL="0" indent="0">
              <a:buNone/>
            </a:pPr>
            <a:r>
              <a:rPr lang="en-US" sz="3700" dirty="0"/>
              <a:t>	</a:t>
            </a:r>
            <a:r>
              <a:rPr lang="en-US" sz="3700" dirty="0" smtClean="0"/>
              <a:t>Spiritual view of life – Heb. 13:6</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latin typeface="+mn-lt"/>
              </a:rPr>
              <a:t>So What Do I Do?</a:t>
            </a:r>
            <a:endParaRPr lang="en-US" sz="6600" dirty="0">
              <a:latin typeface="+mn-lt"/>
            </a:endParaRPr>
          </a:p>
        </p:txBody>
      </p:sp>
    </p:spTree>
    <p:extLst>
      <p:ext uri="{BB962C8B-B14F-4D97-AF65-F5344CB8AC3E}">
        <p14:creationId xmlns:p14="http://schemas.microsoft.com/office/powerpoint/2010/main" val="3086394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Being mindful of complaining</a:t>
            </a:r>
          </a:p>
          <a:p>
            <a:pPr marL="0" indent="0">
              <a:buNone/>
            </a:pPr>
            <a:r>
              <a:rPr lang="en-US" sz="3700" dirty="0" smtClean="0"/>
              <a:t>Being mindful of blessings</a:t>
            </a:r>
          </a:p>
          <a:p>
            <a:pPr marL="0" indent="0">
              <a:buNone/>
            </a:pPr>
            <a:r>
              <a:rPr lang="en-US" sz="3700" dirty="0" smtClean="0"/>
              <a:t>Affect change</a:t>
            </a:r>
          </a:p>
          <a:p>
            <a:pPr marL="0" indent="0">
              <a:buNone/>
            </a:pPr>
            <a:r>
              <a:rPr lang="en-US" sz="3700" dirty="0"/>
              <a:t>	</a:t>
            </a:r>
            <a:r>
              <a:rPr lang="en-US" sz="3700" dirty="0" smtClean="0"/>
              <a:t>Transformation – Romans 12:1-2</a:t>
            </a:r>
          </a:p>
          <a:p>
            <a:pPr marL="0" indent="0">
              <a:buNone/>
            </a:pPr>
            <a:r>
              <a:rPr lang="en-US" sz="3700" dirty="0"/>
              <a:t>	</a:t>
            </a:r>
            <a:r>
              <a:rPr lang="en-US" sz="3700" dirty="0" smtClean="0"/>
              <a:t>Be the solution – Acts 6:1-4</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latin typeface="+mn-lt"/>
              </a:rPr>
              <a:t>So What Do I Do?</a:t>
            </a:r>
            <a:endParaRPr lang="en-US" sz="6600" dirty="0">
              <a:latin typeface="+mn-lt"/>
            </a:endParaRPr>
          </a:p>
        </p:txBody>
      </p:sp>
    </p:spTree>
    <p:extLst>
      <p:ext uri="{BB962C8B-B14F-4D97-AF65-F5344CB8AC3E}">
        <p14:creationId xmlns:p14="http://schemas.microsoft.com/office/powerpoint/2010/main" val="578573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00150"/>
            <a:ext cx="8839200" cy="3943350"/>
          </a:xfrm>
        </p:spPr>
        <p:txBody>
          <a:bodyPr>
            <a:noAutofit/>
          </a:bodyPr>
          <a:lstStyle/>
          <a:p>
            <a:pPr marL="0" indent="0">
              <a:buNone/>
            </a:pPr>
            <a:r>
              <a:rPr lang="en-US" sz="3600" dirty="0" smtClean="0"/>
              <a:t>Do not complain</a:t>
            </a:r>
          </a:p>
          <a:p>
            <a:pPr marL="0" indent="0">
              <a:buNone/>
            </a:pPr>
            <a:r>
              <a:rPr lang="en-US" sz="3600" dirty="0"/>
              <a:t>	</a:t>
            </a:r>
            <a:r>
              <a:rPr lang="en-US" sz="3600" dirty="0" smtClean="0"/>
              <a:t>It is harmful to yourself and others</a:t>
            </a:r>
          </a:p>
          <a:p>
            <a:pPr marL="0" indent="0">
              <a:buNone/>
            </a:pPr>
            <a:endParaRPr lang="en-US" sz="3600" dirty="0"/>
          </a:p>
          <a:p>
            <a:pPr marL="0" indent="0">
              <a:buNone/>
            </a:pPr>
            <a:r>
              <a:rPr lang="en-US" sz="3600" dirty="0" smtClean="0"/>
              <a:t>Put on the mind of Christ</a:t>
            </a:r>
          </a:p>
          <a:p>
            <a:pPr marL="0" indent="0">
              <a:buNone/>
            </a:pPr>
            <a:r>
              <a:rPr lang="en-US" sz="3600" dirty="0"/>
              <a:t>	</a:t>
            </a:r>
            <a:r>
              <a:rPr lang="en-US" sz="3600" dirty="0" smtClean="0"/>
              <a:t>Walk as though you are different</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Conclusions</a:t>
            </a:r>
            <a:endParaRPr lang="en-US" sz="6400" dirty="0">
              <a:latin typeface="+mn-lt"/>
            </a:endParaRPr>
          </a:p>
        </p:txBody>
      </p:sp>
    </p:spTree>
    <p:extLst>
      <p:ext uri="{BB962C8B-B14F-4D97-AF65-F5344CB8AC3E}">
        <p14:creationId xmlns:p14="http://schemas.microsoft.com/office/powerpoint/2010/main" val="22580540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4519248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063229"/>
            <a:ext cx="8686800" cy="4080271"/>
          </a:xfrm>
        </p:spPr>
        <p:txBody>
          <a:bodyPr>
            <a:noAutofit/>
          </a:bodyPr>
          <a:lstStyle/>
          <a:p>
            <a:pPr marL="0" indent="0" algn="just">
              <a:buNone/>
            </a:pPr>
            <a:r>
              <a:rPr lang="en-US" sz="3600" dirty="0" smtClean="0"/>
              <a:t>You may have a reason to worry</a:t>
            </a:r>
          </a:p>
          <a:p>
            <a:pPr marL="0" indent="0" algn="just">
              <a:buNone/>
            </a:pPr>
            <a:r>
              <a:rPr lang="en-US" sz="3600" dirty="0"/>
              <a:t>	</a:t>
            </a:r>
            <a:r>
              <a:rPr lang="en-US" sz="3600" dirty="0" smtClean="0"/>
              <a:t>If you have not believed</a:t>
            </a:r>
          </a:p>
          <a:p>
            <a:pPr marL="0" indent="0" algn="just">
              <a:buNone/>
            </a:pPr>
            <a:r>
              <a:rPr lang="en-US" sz="3600" dirty="0"/>
              <a:t>	</a:t>
            </a:r>
            <a:r>
              <a:rPr lang="en-US" sz="3600" dirty="0" smtClean="0"/>
              <a:t>If you have not repented</a:t>
            </a:r>
          </a:p>
          <a:p>
            <a:pPr marL="0" indent="0" algn="just">
              <a:buNone/>
            </a:pPr>
            <a:r>
              <a:rPr lang="en-US" sz="3600" dirty="0"/>
              <a:t>	</a:t>
            </a:r>
            <a:r>
              <a:rPr lang="en-US" sz="3600" dirty="0" smtClean="0"/>
              <a:t>If you have not been baptized</a:t>
            </a:r>
          </a:p>
          <a:p>
            <a:pPr marL="0" indent="0" algn="just">
              <a:buNone/>
            </a:pPr>
            <a:r>
              <a:rPr lang="en-US" sz="3600" dirty="0"/>
              <a:t>	</a:t>
            </a:r>
            <a:r>
              <a:rPr lang="en-US" sz="3600" dirty="0" smtClean="0"/>
              <a:t>If you have not remained faithful</a:t>
            </a:r>
            <a:endParaRPr lang="en-US" sz="3600" dirty="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A Reason to Grumble</a:t>
            </a:r>
            <a:endParaRPr lang="en-US" sz="6400" dirty="0">
              <a:latin typeface="+mn-lt"/>
            </a:endParaRPr>
          </a:p>
        </p:txBody>
      </p:sp>
    </p:spTree>
    <p:extLst>
      <p:ext uri="{BB962C8B-B14F-4D97-AF65-F5344CB8AC3E}">
        <p14:creationId xmlns:p14="http://schemas.microsoft.com/office/powerpoint/2010/main" val="2024526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600" y="1428750"/>
            <a:ext cx="8610601" cy="3622222"/>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endParaRPr lang="en-US" sz="3000" dirty="0" smtClean="0">
              <a:effectLst>
                <a:glow rad="228600">
                  <a:srgbClr val="03080D"/>
                </a:glow>
              </a:effectLst>
            </a:endParaRPr>
          </a:p>
          <a:p>
            <a:pPr marL="0" indent="0">
              <a:buNone/>
            </a:pPr>
            <a:r>
              <a:rPr lang="en-US" sz="3000" b="1" dirty="0" smtClean="0">
                <a:effectLst>
                  <a:glow rad="228600">
                    <a:srgbClr val="03080D"/>
                  </a:glow>
                </a:effectLst>
              </a:rPr>
              <a:t>Wednesday</a:t>
            </a:r>
            <a:endParaRPr lang="en-US" sz="3000" b="1" dirty="0">
              <a:effectLst>
                <a:glow rad="228600">
                  <a:srgbClr val="03080D"/>
                </a:glow>
              </a:effectLst>
            </a:endParaRP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4475151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56337810"/>
              </p:ext>
            </p:extLst>
          </p:nvPr>
        </p:nvGraphicFramePr>
        <p:xfrm>
          <a:off x="-100013" y="-1"/>
          <a:ext cx="9244012" cy="5143500"/>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4622006">
                  <a:extLst>
                    <a:ext uri="{9D8B030D-6E8A-4147-A177-3AD203B41FA5}">
                      <a16:colId xmlns="" xmlns:a16="http://schemas.microsoft.com/office/drawing/2014/main" val="20000"/>
                    </a:ext>
                  </a:extLst>
                </a:gridCol>
                <a:gridCol w="4622006">
                  <a:extLst>
                    <a:ext uri="{9D8B030D-6E8A-4147-A177-3AD203B41FA5}">
                      <a16:colId xmlns="" xmlns:a16="http://schemas.microsoft.com/office/drawing/2014/main" val="20001"/>
                    </a:ext>
                  </a:extLst>
                </a:gridCol>
              </a:tblGrid>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Opening Prayer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1"/>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Scripture Reading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2"/>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3"/>
                  </a:ext>
                </a:extLst>
              </a:tr>
              <a:tr h="428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Lord’s Supper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4"/>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5"/>
                  </a:ext>
                </a:extLst>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Collection</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6"/>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Lesson</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Brian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7"/>
                  </a:ext>
                </a:extLst>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8"/>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Closing</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Calibri" panose="020F0502020204030204" pitchFamily="34" charset="0"/>
                        <a:ea typeface="+mn-ea"/>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4254311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 y="-1238250"/>
            <a:ext cx="9150426" cy="6534150"/>
          </a:xfrm>
          <a:prstGeom prst="rect">
            <a:avLst/>
          </a:prstGeom>
        </p:spPr>
      </p:pic>
      <p:sp>
        <p:nvSpPr>
          <p:cNvPr id="5" name="Rectangle 4"/>
          <p:cNvSpPr/>
          <p:nvPr/>
        </p:nvSpPr>
        <p:spPr>
          <a:xfrm>
            <a:off x="1" y="514350"/>
            <a:ext cx="9143999" cy="1032206"/>
          </a:xfrm>
          <a:prstGeom prst="rect">
            <a:avLst/>
          </a:prstGeom>
          <a:noFill/>
        </p:spPr>
        <p:txBody>
          <a:bodyPr wrap="square" lIns="91440" tIns="45720" rIns="91440" bIns="45720">
            <a:spAutoFit/>
          </a:bodyPr>
          <a:lstStyle/>
          <a:p>
            <a:pPr algn="ctr"/>
            <a:r>
              <a:rPr lang="en-US" sz="70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The Hardest Command</a:t>
            </a:r>
            <a:endParaRPr lang="en-US" sz="60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endParaRPr>
          </a:p>
        </p:txBody>
      </p:sp>
    </p:spTree>
    <p:extLst>
      <p:ext uri="{BB962C8B-B14F-4D97-AF65-F5344CB8AC3E}">
        <p14:creationId xmlns:p14="http://schemas.microsoft.com/office/powerpoint/2010/main" val="7982385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What are hard commands?</a:t>
            </a:r>
          </a:p>
          <a:p>
            <a:pPr marL="0" indent="0">
              <a:buNone/>
            </a:pPr>
            <a:r>
              <a:rPr lang="en-US" sz="3700" dirty="0"/>
              <a:t>	</a:t>
            </a:r>
            <a:r>
              <a:rPr lang="en-US" sz="3700" dirty="0" smtClean="0"/>
              <a:t>Jesus’ teaching in Matthew 19?</a:t>
            </a:r>
          </a:p>
          <a:p>
            <a:pPr marL="0" indent="0">
              <a:buNone/>
            </a:pPr>
            <a:r>
              <a:rPr lang="en-US" sz="3700" dirty="0"/>
              <a:t>	</a:t>
            </a:r>
            <a:r>
              <a:rPr lang="en-US" sz="3700" dirty="0" smtClean="0"/>
              <a:t>Working through trials?</a:t>
            </a:r>
          </a:p>
          <a:p>
            <a:pPr marL="0" indent="0">
              <a:buNone/>
            </a:pPr>
            <a:r>
              <a:rPr lang="en-US" sz="3700" dirty="0" smtClean="0"/>
              <a:t>Hard commands: ones we struggle to keep</a:t>
            </a:r>
            <a:endParaRPr lang="en-US" sz="3700" dirty="0" smtClean="0"/>
          </a:p>
          <a:p>
            <a:pPr marL="0" indent="0">
              <a:buNone/>
            </a:pPr>
            <a:r>
              <a:rPr lang="en-US" sz="3700" dirty="0"/>
              <a:t>	</a:t>
            </a:r>
            <a:r>
              <a:rPr lang="en-US" sz="3700" dirty="0" smtClean="0"/>
              <a:t>	</a:t>
            </a:r>
            <a:endParaRPr lang="en-US" sz="3700" dirty="0" smtClean="0"/>
          </a:p>
          <a:p>
            <a:pPr marL="0" indent="0">
              <a:buNone/>
            </a:pP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Hard Commands</a:t>
            </a:r>
            <a:endParaRPr lang="en-US" sz="6400" dirty="0">
              <a:latin typeface="+mn-lt"/>
            </a:endParaRPr>
          </a:p>
        </p:txBody>
      </p:sp>
    </p:spTree>
    <p:extLst>
      <p:ext uri="{BB962C8B-B14F-4D97-AF65-F5344CB8AC3E}">
        <p14:creationId xmlns:p14="http://schemas.microsoft.com/office/powerpoint/2010/main" val="2044959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9100" y="1063229"/>
            <a:ext cx="8305800" cy="3943350"/>
          </a:xfrm>
        </p:spPr>
        <p:txBody>
          <a:bodyPr>
            <a:noAutofit/>
          </a:bodyPr>
          <a:lstStyle/>
          <a:p>
            <a:pPr marL="0" indent="0" algn="just">
              <a:buNone/>
            </a:pPr>
            <a:r>
              <a:rPr lang="en-US" sz="3800" b="1" dirty="0" smtClean="0">
                <a:solidFill>
                  <a:srgbClr val="FFFF00"/>
                </a:solidFill>
              </a:rPr>
              <a:t>Do </a:t>
            </a:r>
            <a:r>
              <a:rPr lang="en-US" sz="3800" b="1" dirty="0">
                <a:solidFill>
                  <a:srgbClr val="FFFF00"/>
                </a:solidFill>
              </a:rPr>
              <a:t>all things without complaining and disputing</a:t>
            </a:r>
            <a:r>
              <a:rPr lang="en-US" sz="3800" dirty="0"/>
              <a:t>, that you may become blameless and harmless, children of God without fault in the midst of a crooked and perverse generation, among whom you shine as lights in the world	</a:t>
            </a:r>
            <a:r>
              <a:rPr lang="en-US" sz="3800" dirty="0" smtClean="0"/>
              <a:t>								Philippians 2:14-15 </a:t>
            </a:r>
            <a:endParaRPr lang="en-US" sz="3800" dirty="0" smtClean="0"/>
          </a:p>
          <a:p>
            <a:pPr marL="0" indent="0" algn="just">
              <a:buNone/>
            </a:pP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Hard Commands</a:t>
            </a:r>
            <a:endParaRPr lang="en-US" sz="6400" dirty="0">
              <a:latin typeface="+mn-lt"/>
            </a:endParaRPr>
          </a:p>
        </p:txBody>
      </p:sp>
    </p:spTree>
    <p:extLst>
      <p:ext uri="{BB962C8B-B14F-4D97-AF65-F5344CB8AC3E}">
        <p14:creationId xmlns:p14="http://schemas.microsoft.com/office/powerpoint/2010/main" val="2924638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A society that constantly complains</a:t>
            </a:r>
          </a:p>
          <a:p>
            <a:pPr marL="0" indent="0">
              <a:buNone/>
            </a:pPr>
            <a:r>
              <a:rPr lang="en-US" sz="3700" dirty="0"/>
              <a:t>	</a:t>
            </a:r>
            <a:r>
              <a:rPr lang="en-US" sz="3700" dirty="0" smtClean="0"/>
              <a:t>“I’m paying too much”</a:t>
            </a:r>
          </a:p>
          <a:p>
            <a:pPr marL="0" indent="0">
              <a:buNone/>
            </a:pPr>
            <a:r>
              <a:rPr lang="en-US" sz="3700" dirty="0"/>
              <a:t>	</a:t>
            </a:r>
            <a:r>
              <a:rPr lang="en-US" sz="3700" dirty="0" smtClean="0"/>
              <a:t>“I’m not treated fairly”</a:t>
            </a:r>
          </a:p>
          <a:p>
            <a:pPr marL="0" indent="0">
              <a:buNone/>
            </a:pPr>
            <a:r>
              <a:rPr lang="en-US" sz="3700" dirty="0"/>
              <a:t>	</a:t>
            </a:r>
            <a:r>
              <a:rPr lang="en-US" sz="3700" dirty="0" smtClean="0"/>
              <a:t>“I work too hard”</a:t>
            </a:r>
          </a:p>
          <a:p>
            <a:pPr marL="0" indent="0">
              <a:buNone/>
            </a:pPr>
            <a:r>
              <a:rPr lang="en-US" sz="3700" dirty="0"/>
              <a:t>	</a:t>
            </a:r>
            <a:r>
              <a:rPr lang="en-US" sz="3700" dirty="0" smtClean="0"/>
              <a:t>“Masks……”</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Complaining</a:t>
            </a:r>
            <a:endParaRPr lang="en-US" sz="6400" dirty="0">
              <a:latin typeface="+mn-lt"/>
            </a:endParaRPr>
          </a:p>
        </p:txBody>
      </p:sp>
    </p:spTree>
    <p:extLst>
      <p:ext uri="{BB962C8B-B14F-4D97-AF65-F5344CB8AC3E}">
        <p14:creationId xmlns:p14="http://schemas.microsoft.com/office/powerpoint/2010/main" val="229549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A society that constantly complains</a:t>
            </a:r>
          </a:p>
          <a:p>
            <a:pPr marL="0" indent="0">
              <a:buNone/>
            </a:pPr>
            <a:endParaRPr lang="en-US" sz="3700" dirty="0" smtClean="0"/>
          </a:p>
          <a:p>
            <a:pPr marL="0" indent="0">
              <a:buNone/>
            </a:pPr>
            <a:r>
              <a:rPr lang="en-US" sz="3700" dirty="0" smtClean="0"/>
              <a:t>Nothing new…..</a:t>
            </a:r>
          </a:p>
          <a:p>
            <a:pPr marL="0" indent="0">
              <a:buNone/>
            </a:pPr>
            <a:r>
              <a:rPr lang="en-US" sz="3700" dirty="0"/>
              <a:t>	</a:t>
            </a:r>
            <a:r>
              <a:rPr lang="en-US" sz="3700" dirty="0" smtClean="0"/>
              <a:t>The Israelites – </a:t>
            </a:r>
            <a:r>
              <a:rPr lang="en-US" sz="3700" dirty="0" smtClean="0"/>
              <a:t>“grumbling” </a:t>
            </a:r>
            <a:r>
              <a:rPr lang="en-US" sz="3700" dirty="0"/>
              <a:t>	</a:t>
            </a:r>
            <a:endParaRPr lang="en-US" sz="3700" dirty="0" smtClean="0"/>
          </a:p>
          <a:p>
            <a:pPr marL="0" indent="0">
              <a:buNone/>
            </a:pPr>
            <a:r>
              <a:rPr lang="en-US" sz="3700" dirty="0"/>
              <a:t>	</a:t>
            </a:r>
            <a:r>
              <a:rPr lang="en-US" sz="3700" dirty="0" smtClean="0"/>
              <a:t>The early church – “complaint arose”</a:t>
            </a:r>
            <a:endParaRPr lang="en-US" sz="3700" dirty="0" smtClean="0"/>
          </a:p>
          <a:p>
            <a:pPr marL="0" indent="0">
              <a:buNone/>
            </a:pP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Complaining</a:t>
            </a:r>
            <a:endParaRPr lang="en-US" sz="6400" dirty="0">
              <a:latin typeface="+mn-lt"/>
            </a:endParaRPr>
          </a:p>
        </p:txBody>
      </p:sp>
    </p:spTree>
    <p:extLst>
      <p:ext uri="{BB962C8B-B14F-4D97-AF65-F5344CB8AC3E}">
        <p14:creationId xmlns:p14="http://schemas.microsoft.com/office/powerpoint/2010/main" val="2115160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310319</TotalTime>
  <Words>1754</Words>
  <Application>Microsoft Office PowerPoint</Application>
  <PresentationFormat>On-screen Show (16:9)</PresentationFormat>
  <Paragraphs>215</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Bell MT</vt:lpstr>
      <vt:lpstr>Calibri</vt:lpstr>
      <vt:lpstr>Calibri Light</vt:lpstr>
      <vt:lpstr>Lucida Sans Unicode</vt:lpstr>
      <vt:lpstr>system-ui</vt:lpstr>
      <vt:lpstr>Times New Roman</vt:lpstr>
      <vt:lpstr>Wingdings</vt:lpstr>
      <vt:lpstr>Office Theme</vt:lpstr>
      <vt:lpstr>Welcome!</vt:lpstr>
      <vt:lpstr>John 17</vt:lpstr>
      <vt:lpstr>Welcome!</vt:lpstr>
      <vt:lpstr>PowerPoint Presentation</vt:lpstr>
      <vt:lpstr>PowerPoint Presentation</vt:lpstr>
      <vt:lpstr>Hard Commands</vt:lpstr>
      <vt:lpstr>Hard Commands</vt:lpstr>
      <vt:lpstr>Complaining</vt:lpstr>
      <vt:lpstr>Complaining</vt:lpstr>
      <vt:lpstr>Complaining</vt:lpstr>
      <vt:lpstr>Complaining</vt:lpstr>
      <vt:lpstr>Complaining: You Need to Know </vt:lpstr>
      <vt:lpstr>Complaining: You Need to Know </vt:lpstr>
      <vt:lpstr>Complaining: You Need to Know </vt:lpstr>
      <vt:lpstr>Complaining: You Need to Know </vt:lpstr>
      <vt:lpstr>Complaining: You Need to Know </vt:lpstr>
      <vt:lpstr>Complaining: You Need to Know </vt:lpstr>
      <vt:lpstr>Complaining: You Need to Know </vt:lpstr>
      <vt:lpstr>Complaining: You Need to Know </vt:lpstr>
      <vt:lpstr>So What Do I Do?</vt:lpstr>
      <vt:lpstr>So What Do I Do?</vt:lpstr>
      <vt:lpstr>So What Do I Do?</vt:lpstr>
      <vt:lpstr>Conclusions</vt:lpstr>
      <vt:lpstr>PowerPoint Presentation</vt:lpstr>
      <vt:lpstr>A Reason to Grumble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Communion</dc:title>
  <dc:creator>BRIAN HAINES</dc:creator>
  <cp:lastModifiedBy>Microsoft account</cp:lastModifiedBy>
  <cp:revision>1248</cp:revision>
  <dcterms:modified xsi:type="dcterms:W3CDTF">2022-06-11T20:20:36Z</dcterms:modified>
</cp:coreProperties>
</file>